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handoutMasterIdLst>
    <p:handoutMasterId r:id="rId23"/>
  </p:handoutMasterIdLst>
  <p:sldIdLst>
    <p:sldId id="256" r:id="rId6"/>
    <p:sldId id="257" r:id="rId7"/>
    <p:sldId id="261" r:id="rId8"/>
    <p:sldId id="258" r:id="rId9"/>
    <p:sldId id="259" r:id="rId10"/>
    <p:sldId id="260" r:id="rId11"/>
    <p:sldId id="269" r:id="rId12"/>
    <p:sldId id="270" r:id="rId13"/>
    <p:sldId id="262" r:id="rId14"/>
    <p:sldId id="263" r:id="rId15"/>
    <p:sldId id="264" r:id="rId16"/>
    <p:sldId id="265" r:id="rId17"/>
    <p:sldId id="266" r:id="rId18"/>
    <p:sldId id="267" r:id="rId19"/>
    <p:sldId id="268" r:id="rId20"/>
    <p:sldId id="271" r:id="rId21"/>
    <p:sldId id="272"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Guillon" panose="020B0604020202020204" charset="0"/>
      <p:regular r:id="rId28"/>
      <p:bold r:id="rId29"/>
      <p:italic r:id="rId30"/>
      <p:boldItalic r:id="rId31"/>
    </p:embeddedFont>
    <p:embeddedFont>
      <p:font typeface="Guillon Black" panose="020B0604020202020204" charset="0"/>
      <p:bold r:id="rId32"/>
      <p:boldItalic r:id="rId33"/>
    </p:embeddedFont>
    <p:embeddedFont>
      <p:font typeface="Guillon Demi" panose="020B0604020202020204"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3DF"/>
    <a:srgbClr val="D40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B619D-8610-4FCA-89EB-E8A12F60A6B4}" v="5" dt="2023-06-07T13:46:17.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43" autoAdjust="0"/>
    <p:restoredTop sz="94660"/>
  </p:normalViewPr>
  <p:slideViewPr>
    <p:cSldViewPr>
      <p:cViewPr varScale="1">
        <p:scale>
          <a:sx n="114" d="100"/>
          <a:sy n="114" d="100"/>
        </p:scale>
        <p:origin x="714" y="102"/>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1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0D6DC-81FD-4719-83ED-7DB987E8F0EC}"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0C2F24E3-5997-4B06-B319-4748C20405A6}">
      <dgm:prSet/>
      <dgm:spPr/>
      <dgm:t>
        <a:bodyPr/>
        <a:lstStyle/>
        <a:p>
          <a:r>
            <a:rPr lang="en-GB"/>
            <a:t>Christine May – Transition Co-ordinator </a:t>
          </a:r>
          <a:endParaRPr lang="en-US"/>
        </a:p>
      </dgm:t>
    </dgm:pt>
    <dgm:pt modelId="{22C348A9-346C-4DE5-BD20-A038BF96CD64}" type="parTrans" cxnId="{A55E08B9-BDBB-48EC-971D-6E1E5BB5B9B3}">
      <dgm:prSet/>
      <dgm:spPr/>
      <dgm:t>
        <a:bodyPr/>
        <a:lstStyle/>
        <a:p>
          <a:endParaRPr lang="en-US"/>
        </a:p>
      </dgm:t>
    </dgm:pt>
    <dgm:pt modelId="{45F1906F-9680-4339-A9C6-D28E647F7EC7}" type="sibTrans" cxnId="{A55E08B9-BDBB-48EC-971D-6E1E5BB5B9B3}">
      <dgm:prSet/>
      <dgm:spPr/>
      <dgm:t>
        <a:bodyPr/>
        <a:lstStyle/>
        <a:p>
          <a:endParaRPr lang="en-US"/>
        </a:p>
      </dgm:t>
    </dgm:pt>
    <dgm:pt modelId="{67269BB0-6287-4E65-B7A7-853BA1821FE4}">
      <dgm:prSet/>
      <dgm:spPr/>
      <dgm:t>
        <a:bodyPr/>
        <a:lstStyle/>
        <a:p>
          <a:r>
            <a:rPr lang="en-GB"/>
            <a:t>Hayley Palfreyman – Transition Social Worker</a:t>
          </a:r>
          <a:endParaRPr lang="en-US"/>
        </a:p>
      </dgm:t>
    </dgm:pt>
    <dgm:pt modelId="{133D610D-0FD3-46CA-8B5F-06D4CE5701DF}" type="parTrans" cxnId="{106A852C-6D87-4F3F-AA79-A607DC7DDB55}">
      <dgm:prSet/>
      <dgm:spPr/>
      <dgm:t>
        <a:bodyPr/>
        <a:lstStyle/>
        <a:p>
          <a:endParaRPr lang="en-US"/>
        </a:p>
      </dgm:t>
    </dgm:pt>
    <dgm:pt modelId="{C0F7EC6D-C781-41F2-B767-F0F773CFDE68}" type="sibTrans" cxnId="{106A852C-6D87-4F3F-AA79-A607DC7DDB55}">
      <dgm:prSet/>
      <dgm:spPr/>
      <dgm:t>
        <a:bodyPr/>
        <a:lstStyle/>
        <a:p>
          <a:endParaRPr lang="en-US"/>
        </a:p>
      </dgm:t>
    </dgm:pt>
    <dgm:pt modelId="{E6901B2E-D073-44F5-8D8C-60D1307E7328}" type="pres">
      <dgm:prSet presAssocID="{ADF0D6DC-81FD-4719-83ED-7DB987E8F0EC}" presName="hierChild1" presStyleCnt="0">
        <dgm:presLayoutVars>
          <dgm:chPref val="1"/>
          <dgm:dir/>
          <dgm:animOne val="branch"/>
          <dgm:animLvl val="lvl"/>
          <dgm:resizeHandles/>
        </dgm:presLayoutVars>
      </dgm:prSet>
      <dgm:spPr/>
    </dgm:pt>
    <dgm:pt modelId="{5085D3AB-3B7E-4E59-BF3C-92531408C09D}" type="pres">
      <dgm:prSet presAssocID="{0C2F24E3-5997-4B06-B319-4748C20405A6}" presName="hierRoot1" presStyleCnt="0"/>
      <dgm:spPr/>
    </dgm:pt>
    <dgm:pt modelId="{79A9A2FF-401F-4C0A-9949-5F0A9A14E51D}" type="pres">
      <dgm:prSet presAssocID="{0C2F24E3-5997-4B06-B319-4748C20405A6}" presName="composite" presStyleCnt="0"/>
      <dgm:spPr/>
    </dgm:pt>
    <dgm:pt modelId="{CFFED51F-2F39-46A7-92A8-F321F440AF7B}" type="pres">
      <dgm:prSet presAssocID="{0C2F24E3-5997-4B06-B319-4748C20405A6}" presName="background" presStyleLbl="node0" presStyleIdx="0" presStyleCnt="2"/>
      <dgm:spPr/>
    </dgm:pt>
    <dgm:pt modelId="{8E9D4AC0-8DEF-4CFE-9938-CE4904F114DC}" type="pres">
      <dgm:prSet presAssocID="{0C2F24E3-5997-4B06-B319-4748C20405A6}" presName="text" presStyleLbl="fgAcc0" presStyleIdx="0" presStyleCnt="2">
        <dgm:presLayoutVars>
          <dgm:chPref val="3"/>
        </dgm:presLayoutVars>
      </dgm:prSet>
      <dgm:spPr/>
    </dgm:pt>
    <dgm:pt modelId="{184BFF54-EF10-44B6-86FD-95D3D21D638D}" type="pres">
      <dgm:prSet presAssocID="{0C2F24E3-5997-4B06-B319-4748C20405A6}" presName="hierChild2" presStyleCnt="0"/>
      <dgm:spPr/>
    </dgm:pt>
    <dgm:pt modelId="{6C139727-E302-4338-BCE9-3C4FC6853E1A}" type="pres">
      <dgm:prSet presAssocID="{67269BB0-6287-4E65-B7A7-853BA1821FE4}" presName="hierRoot1" presStyleCnt="0"/>
      <dgm:spPr/>
    </dgm:pt>
    <dgm:pt modelId="{0E77B752-B406-4178-84E0-E213A7099A8F}" type="pres">
      <dgm:prSet presAssocID="{67269BB0-6287-4E65-B7A7-853BA1821FE4}" presName="composite" presStyleCnt="0"/>
      <dgm:spPr/>
    </dgm:pt>
    <dgm:pt modelId="{29E2E798-BF1B-496F-874B-75132C3632B6}" type="pres">
      <dgm:prSet presAssocID="{67269BB0-6287-4E65-B7A7-853BA1821FE4}" presName="background" presStyleLbl="node0" presStyleIdx="1" presStyleCnt="2"/>
      <dgm:spPr/>
    </dgm:pt>
    <dgm:pt modelId="{0A09187D-61F9-484D-9765-5C1A887F6F29}" type="pres">
      <dgm:prSet presAssocID="{67269BB0-6287-4E65-B7A7-853BA1821FE4}" presName="text" presStyleLbl="fgAcc0" presStyleIdx="1" presStyleCnt="2">
        <dgm:presLayoutVars>
          <dgm:chPref val="3"/>
        </dgm:presLayoutVars>
      </dgm:prSet>
      <dgm:spPr/>
    </dgm:pt>
    <dgm:pt modelId="{2D6CF75F-66C8-414E-8270-BAA2BBA8B349}" type="pres">
      <dgm:prSet presAssocID="{67269BB0-6287-4E65-B7A7-853BA1821FE4}" presName="hierChild2" presStyleCnt="0"/>
      <dgm:spPr/>
    </dgm:pt>
  </dgm:ptLst>
  <dgm:cxnLst>
    <dgm:cxn modelId="{106A852C-6D87-4F3F-AA79-A607DC7DDB55}" srcId="{ADF0D6DC-81FD-4719-83ED-7DB987E8F0EC}" destId="{67269BB0-6287-4E65-B7A7-853BA1821FE4}" srcOrd="1" destOrd="0" parTransId="{133D610D-0FD3-46CA-8B5F-06D4CE5701DF}" sibTransId="{C0F7EC6D-C781-41F2-B767-F0F773CFDE68}"/>
    <dgm:cxn modelId="{479FA975-BCF6-429D-B228-B03D3BF5420D}" type="presOf" srcId="{0C2F24E3-5997-4B06-B319-4748C20405A6}" destId="{8E9D4AC0-8DEF-4CFE-9938-CE4904F114DC}" srcOrd="0" destOrd="0" presId="urn:microsoft.com/office/officeart/2005/8/layout/hierarchy1"/>
    <dgm:cxn modelId="{A55E08B9-BDBB-48EC-971D-6E1E5BB5B9B3}" srcId="{ADF0D6DC-81FD-4719-83ED-7DB987E8F0EC}" destId="{0C2F24E3-5997-4B06-B319-4748C20405A6}" srcOrd="0" destOrd="0" parTransId="{22C348A9-346C-4DE5-BD20-A038BF96CD64}" sibTransId="{45F1906F-9680-4339-A9C6-D28E647F7EC7}"/>
    <dgm:cxn modelId="{FB565AD8-B856-4553-8316-E110A0354E4A}" type="presOf" srcId="{ADF0D6DC-81FD-4719-83ED-7DB987E8F0EC}" destId="{E6901B2E-D073-44F5-8D8C-60D1307E7328}" srcOrd="0" destOrd="0" presId="urn:microsoft.com/office/officeart/2005/8/layout/hierarchy1"/>
    <dgm:cxn modelId="{992162E0-AB30-49A9-A31E-7B7A3B78E028}" type="presOf" srcId="{67269BB0-6287-4E65-B7A7-853BA1821FE4}" destId="{0A09187D-61F9-484D-9765-5C1A887F6F29}" srcOrd="0" destOrd="0" presId="urn:microsoft.com/office/officeart/2005/8/layout/hierarchy1"/>
    <dgm:cxn modelId="{F02D37FB-0E1A-41AF-8EA0-F132A5CA045E}" type="presParOf" srcId="{E6901B2E-D073-44F5-8D8C-60D1307E7328}" destId="{5085D3AB-3B7E-4E59-BF3C-92531408C09D}" srcOrd="0" destOrd="0" presId="urn:microsoft.com/office/officeart/2005/8/layout/hierarchy1"/>
    <dgm:cxn modelId="{A91FAA0A-FDF9-4DAB-8B34-156BEA1BC09C}" type="presParOf" srcId="{5085D3AB-3B7E-4E59-BF3C-92531408C09D}" destId="{79A9A2FF-401F-4C0A-9949-5F0A9A14E51D}" srcOrd="0" destOrd="0" presId="urn:microsoft.com/office/officeart/2005/8/layout/hierarchy1"/>
    <dgm:cxn modelId="{778661C1-2183-42B1-86CA-4331EEBB7CDA}" type="presParOf" srcId="{79A9A2FF-401F-4C0A-9949-5F0A9A14E51D}" destId="{CFFED51F-2F39-46A7-92A8-F321F440AF7B}" srcOrd="0" destOrd="0" presId="urn:microsoft.com/office/officeart/2005/8/layout/hierarchy1"/>
    <dgm:cxn modelId="{427FC8A3-76AE-4C3B-8EF3-9AE4AF549DA8}" type="presParOf" srcId="{79A9A2FF-401F-4C0A-9949-5F0A9A14E51D}" destId="{8E9D4AC0-8DEF-4CFE-9938-CE4904F114DC}" srcOrd="1" destOrd="0" presId="urn:microsoft.com/office/officeart/2005/8/layout/hierarchy1"/>
    <dgm:cxn modelId="{1189815E-BE13-467B-8D4C-7CE0E40D801C}" type="presParOf" srcId="{5085D3AB-3B7E-4E59-BF3C-92531408C09D}" destId="{184BFF54-EF10-44B6-86FD-95D3D21D638D}" srcOrd="1" destOrd="0" presId="urn:microsoft.com/office/officeart/2005/8/layout/hierarchy1"/>
    <dgm:cxn modelId="{72128882-ED7B-45EF-89C1-9C863EC6BAAC}" type="presParOf" srcId="{E6901B2E-D073-44F5-8D8C-60D1307E7328}" destId="{6C139727-E302-4338-BCE9-3C4FC6853E1A}" srcOrd="1" destOrd="0" presId="urn:microsoft.com/office/officeart/2005/8/layout/hierarchy1"/>
    <dgm:cxn modelId="{CB7A7211-C52E-4109-BB47-5CF59F1515F9}" type="presParOf" srcId="{6C139727-E302-4338-BCE9-3C4FC6853E1A}" destId="{0E77B752-B406-4178-84E0-E213A7099A8F}" srcOrd="0" destOrd="0" presId="urn:microsoft.com/office/officeart/2005/8/layout/hierarchy1"/>
    <dgm:cxn modelId="{D9E2BE74-AB74-47D8-9DE8-B9675F5DB851}" type="presParOf" srcId="{0E77B752-B406-4178-84E0-E213A7099A8F}" destId="{29E2E798-BF1B-496F-874B-75132C3632B6}" srcOrd="0" destOrd="0" presId="urn:microsoft.com/office/officeart/2005/8/layout/hierarchy1"/>
    <dgm:cxn modelId="{31B40D7D-4FC9-4491-AFBF-AFA227EA5765}" type="presParOf" srcId="{0E77B752-B406-4178-84E0-E213A7099A8F}" destId="{0A09187D-61F9-484D-9765-5C1A887F6F29}" srcOrd="1" destOrd="0" presId="urn:microsoft.com/office/officeart/2005/8/layout/hierarchy1"/>
    <dgm:cxn modelId="{545ED27C-40B0-4FE1-988D-825A392FDAAE}" type="presParOf" srcId="{6C139727-E302-4338-BCE9-3C4FC6853E1A}" destId="{2D6CF75F-66C8-414E-8270-BAA2BBA8B3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7308EB-931C-418A-828B-B422488C93EA}"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6E5693A0-47DB-4E4E-A84B-4E4A96322595}">
      <dgm:prSet/>
      <dgm:spPr/>
      <dgm:t>
        <a:bodyPr/>
        <a:lstStyle/>
        <a:p>
          <a:r>
            <a:rPr lang="en-GB"/>
            <a:t>Q&amp;A Sessions</a:t>
          </a:r>
          <a:endParaRPr lang="en-US"/>
        </a:p>
      </dgm:t>
    </dgm:pt>
    <dgm:pt modelId="{F4D8C2C3-A757-422F-9906-A34A93ECB304}" type="parTrans" cxnId="{23295CC2-9118-421E-84DE-F423C04039FF}">
      <dgm:prSet/>
      <dgm:spPr/>
      <dgm:t>
        <a:bodyPr/>
        <a:lstStyle/>
        <a:p>
          <a:endParaRPr lang="en-US"/>
        </a:p>
      </dgm:t>
    </dgm:pt>
    <dgm:pt modelId="{BE6B71EF-3567-4109-9015-BD1A323CC213}" type="sibTrans" cxnId="{23295CC2-9118-421E-84DE-F423C04039FF}">
      <dgm:prSet/>
      <dgm:spPr/>
      <dgm:t>
        <a:bodyPr/>
        <a:lstStyle/>
        <a:p>
          <a:endParaRPr lang="en-US"/>
        </a:p>
      </dgm:t>
    </dgm:pt>
    <dgm:pt modelId="{190C7167-E0DB-45FE-BFD5-D9FDF212ABB1}">
      <dgm:prSet/>
      <dgm:spPr/>
      <dgm:t>
        <a:bodyPr/>
        <a:lstStyle/>
        <a:p>
          <a:r>
            <a:rPr lang="en-GB"/>
            <a:t>Woodlarks</a:t>
          </a:r>
          <a:endParaRPr lang="en-US"/>
        </a:p>
      </dgm:t>
    </dgm:pt>
    <dgm:pt modelId="{255AD8D4-5393-48B4-9A2C-CF1097A6F88D}" type="parTrans" cxnId="{748965DA-659E-44E2-A1AD-0527CCC9E51E}">
      <dgm:prSet/>
      <dgm:spPr/>
      <dgm:t>
        <a:bodyPr/>
        <a:lstStyle/>
        <a:p>
          <a:endParaRPr lang="en-US"/>
        </a:p>
      </dgm:t>
    </dgm:pt>
    <dgm:pt modelId="{AA0CEB7E-F0EB-4595-A7DC-2A4FF254B618}" type="sibTrans" cxnId="{748965DA-659E-44E2-A1AD-0527CCC9E51E}">
      <dgm:prSet/>
      <dgm:spPr/>
      <dgm:t>
        <a:bodyPr/>
        <a:lstStyle/>
        <a:p>
          <a:endParaRPr lang="en-US"/>
        </a:p>
      </dgm:t>
    </dgm:pt>
    <dgm:pt modelId="{2DAFCDD2-24EA-461A-A58E-3D962AE747E0}">
      <dgm:prSet/>
      <dgm:spPr/>
      <dgm:t>
        <a:bodyPr/>
        <a:lstStyle/>
        <a:p>
          <a:r>
            <a:rPr lang="en-GB"/>
            <a:t>Transition Pathway being developed</a:t>
          </a:r>
          <a:endParaRPr lang="en-US"/>
        </a:p>
      </dgm:t>
    </dgm:pt>
    <dgm:pt modelId="{F1822FF1-B2D8-42B2-B284-BDD2F88412E9}" type="parTrans" cxnId="{A9CC59B6-ED85-4562-B632-ECCFD12569C7}">
      <dgm:prSet/>
      <dgm:spPr/>
      <dgm:t>
        <a:bodyPr/>
        <a:lstStyle/>
        <a:p>
          <a:endParaRPr lang="en-US"/>
        </a:p>
      </dgm:t>
    </dgm:pt>
    <dgm:pt modelId="{F1389ACF-569F-4C1C-BF97-48ED014E0036}" type="sibTrans" cxnId="{A9CC59B6-ED85-4562-B632-ECCFD12569C7}">
      <dgm:prSet/>
      <dgm:spPr/>
      <dgm:t>
        <a:bodyPr/>
        <a:lstStyle/>
        <a:p>
          <a:endParaRPr lang="en-US"/>
        </a:p>
      </dgm:t>
    </dgm:pt>
    <dgm:pt modelId="{91F20E12-7BC3-423B-BA5E-5E2A9F3481DB}">
      <dgm:prSet/>
      <dgm:spPr/>
      <dgm:t>
        <a:bodyPr/>
        <a:lstStyle/>
        <a:p>
          <a:r>
            <a:rPr lang="en-GB"/>
            <a:t>Transition week/weekend</a:t>
          </a:r>
          <a:endParaRPr lang="en-US"/>
        </a:p>
      </dgm:t>
    </dgm:pt>
    <dgm:pt modelId="{A19AF7A3-C567-47DF-A884-F892B115248E}" type="parTrans" cxnId="{ADF8C458-A596-4EF1-B0E7-12932BD3DAE8}">
      <dgm:prSet/>
      <dgm:spPr/>
      <dgm:t>
        <a:bodyPr/>
        <a:lstStyle/>
        <a:p>
          <a:endParaRPr lang="en-US"/>
        </a:p>
      </dgm:t>
    </dgm:pt>
    <dgm:pt modelId="{D09C5ACB-E52F-42F4-8137-9A8FE22D9D02}" type="sibTrans" cxnId="{ADF8C458-A596-4EF1-B0E7-12932BD3DAE8}">
      <dgm:prSet/>
      <dgm:spPr/>
      <dgm:t>
        <a:bodyPr/>
        <a:lstStyle/>
        <a:p>
          <a:endParaRPr lang="en-US"/>
        </a:p>
      </dgm:t>
    </dgm:pt>
    <dgm:pt modelId="{9853B8BD-06E3-42D0-AD9D-90E643DE8C30}">
      <dgm:prSet/>
      <dgm:spPr/>
      <dgm:t>
        <a:bodyPr/>
        <a:lstStyle/>
        <a:p>
          <a:r>
            <a:rPr lang="en-GB"/>
            <a:t>Youth Group</a:t>
          </a:r>
          <a:endParaRPr lang="en-US"/>
        </a:p>
      </dgm:t>
    </dgm:pt>
    <dgm:pt modelId="{C90D68DC-B2B6-472F-9EED-7587B9237C68}" type="parTrans" cxnId="{1F3B5407-0CB0-49EC-8DF6-97E76EE73F15}">
      <dgm:prSet/>
      <dgm:spPr/>
      <dgm:t>
        <a:bodyPr/>
        <a:lstStyle/>
        <a:p>
          <a:endParaRPr lang="en-US"/>
        </a:p>
      </dgm:t>
    </dgm:pt>
    <dgm:pt modelId="{A572985A-80B9-473F-ABE5-4FA29847C9BA}" type="sibTrans" cxnId="{1F3B5407-0CB0-49EC-8DF6-97E76EE73F15}">
      <dgm:prSet/>
      <dgm:spPr/>
      <dgm:t>
        <a:bodyPr/>
        <a:lstStyle/>
        <a:p>
          <a:endParaRPr lang="en-US"/>
        </a:p>
      </dgm:t>
    </dgm:pt>
    <dgm:pt modelId="{89163B6A-BE31-470B-82CE-C76AF4DF7306}">
      <dgm:prSet/>
      <dgm:spPr/>
      <dgm:t>
        <a:bodyPr/>
        <a:lstStyle/>
        <a:p>
          <a:r>
            <a:rPr lang="en-GB"/>
            <a:t>1:1 support for families</a:t>
          </a:r>
          <a:endParaRPr lang="en-US"/>
        </a:p>
      </dgm:t>
    </dgm:pt>
    <dgm:pt modelId="{B1334BCD-62AE-41E6-84DE-DB42803456C3}" type="parTrans" cxnId="{9842D182-5793-44DD-A164-59AAE6C50AE9}">
      <dgm:prSet/>
      <dgm:spPr/>
      <dgm:t>
        <a:bodyPr/>
        <a:lstStyle/>
        <a:p>
          <a:endParaRPr lang="en-US"/>
        </a:p>
      </dgm:t>
    </dgm:pt>
    <dgm:pt modelId="{ADC5E25D-49CE-4731-B568-E02120F25AF1}" type="sibTrans" cxnId="{9842D182-5793-44DD-A164-59AAE6C50AE9}">
      <dgm:prSet/>
      <dgm:spPr/>
      <dgm:t>
        <a:bodyPr/>
        <a:lstStyle/>
        <a:p>
          <a:endParaRPr lang="en-US"/>
        </a:p>
      </dgm:t>
    </dgm:pt>
    <dgm:pt modelId="{06C14391-10FA-4AD8-BF76-B635F64208FC}">
      <dgm:prSet/>
      <dgm:spPr/>
      <dgm:t>
        <a:bodyPr/>
        <a:lstStyle/>
        <a:p>
          <a:r>
            <a:rPr lang="en-GB"/>
            <a:t>Graduation party </a:t>
          </a:r>
          <a:endParaRPr lang="en-US"/>
        </a:p>
      </dgm:t>
    </dgm:pt>
    <dgm:pt modelId="{7AFF2164-6637-4523-92D3-B8EF35ED2260}" type="parTrans" cxnId="{9884530B-B868-4856-8ABA-471F7105D97B}">
      <dgm:prSet/>
      <dgm:spPr/>
      <dgm:t>
        <a:bodyPr/>
        <a:lstStyle/>
        <a:p>
          <a:endParaRPr lang="en-US"/>
        </a:p>
      </dgm:t>
    </dgm:pt>
    <dgm:pt modelId="{9698AD3C-5231-4134-A5D7-518A0DE900EE}" type="sibTrans" cxnId="{9884530B-B868-4856-8ABA-471F7105D97B}">
      <dgm:prSet/>
      <dgm:spPr/>
      <dgm:t>
        <a:bodyPr/>
        <a:lstStyle/>
        <a:p>
          <a:endParaRPr lang="en-US"/>
        </a:p>
      </dgm:t>
    </dgm:pt>
    <dgm:pt modelId="{83812E51-D51E-4354-9D2E-2D0E4367CBE8}">
      <dgm:prSet/>
      <dgm:spPr/>
      <dgm:t>
        <a:bodyPr/>
        <a:lstStyle/>
        <a:p>
          <a:r>
            <a:rPr lang="en-GB"/>
            <a:t>Transition Focus Group</a:t>
          </a:r>
          <a:endParaRPr lang="en-US"/>
        </a:p>
      </dgm:t>
    </dgm:pt>
    <dgm:pt modelId="{FD383D75-08E9-4669-AB7C-AA00C444F673}" type="parTrans" cxnId="{0B308DC9-F4AB-48A3-BA67-EFE22818D3E4}">
      <dgm:prSet/>
      <dgm:spPr/>
      <dgm:t>
        <a:bodyPr/>
        <a:lstStyle/>
        <a:p>
          <a:endParaRPr lang="en-US"/>
        </a:p>
      </dgm:t>
    </dgm:pt>
    <dgm:pt modelId="{1AF1D342-1872-4179-88E3-6E6D8602D09D}" type="sibTrans" cxnId="{0B308DC9-F4AB-48A3-BA67-EFE22818D3E4}">
      <dgm:prSet/>
      <dgm:spPr/>
      <dgm:t>
        <a:bodyPr/>
        <a:lstStyle/>
        <a:p>
          <a:endParaRPr lang="en-US"/>
        </a:p>
      </dgm:t>
    </dgm:pt>
    <dgm:pt modelId="{60BB683F-8EF8-423F-95C7-75FE489ED066}" type="pres">
      <dgm:prSet presAssocID="{647308EB-931C-418A-828B-B422488C93EA}" presName="diagram" presStyleCnt="0">
        <dgm:presLayoutVars>
          <dgm:dir/>
          <dgm:resizeHandles val="exact"/>
        </dgm:presLayoutVars>
      </dgm:prSet>
      <dgm:spPr/>
    </dgm:pt>
    <dgm:pt modelId="{3DFC7842-F374-48BD-A7E9-D899C0A25635}" type="pres">
      <dgm:prSet presAssocID="{6E5693A0-47DB-4E4E-A84B-4E4A96322595}" presName="node" presStyleLbl="node1" presStyleIdx="0" presStyleCnt="8">
        <dgm:presLayoutVars>
          <dgm:bulletEnabled val="1"/>
        </dgm:presLayoutVars>
      </dgm:prSet>
      <dgm:spPr/>
    </dgm:pt>
    <dgm:pt modelId="{F3925C0F-2B65-4DAF-B153-B03ACF654A37}" type="pres">
      <dgm:prSet presAssocID="{BE6B71EF-3567-4109-9015-BD1A323CC213}" presName="sibTrans" presStyleCnt="0"/>
      <dgm:spPr/>
    </dgm:pt>
    <dgm:pt modelId="{3CB3C3C0-887A-453C-B84C-CE8966426A5C}" type="pres">
      <dgm:prSet presAssocID="{190C7167-E0DB-45FE-BFD5-D9FDF212ABB1}" presName="node" presStyleLbl="node1" presStyleIdx="1" presStyleCnt="8">
        <dgm:presLayoutVars>
          <dgm:bulletEnabled val="1"/>
        </dgm:presLayoutVars>
      </dgm:prSet>
      <dgm:spPr/>
    </dgm:pt>
    <dgm:pt modelId="{916227B4-C68C-4288-9583-A6201E5E1157}" type="pres">
      <dgm:prSet presAssocID="{AA0CEB7E-F0EB-4595-A7DC-2A4FF254B618}" presName="sibTrans" presStyleCnt="0"/>
      <dgm:spPr/>
    </dgm:pt>
    <dgm:pt modelId="{8202F859-F1FA-47F8-AD86-A6AC0E4D6F54}" type="pres">
      <dgm:prSet presAssocID="{2DAFCDD2-24EA-461A-A58E-3D962AE747E0}" presName="node" presStyleLbl="node1" presStyleIdx="2" presStyleCnt="8">
        <dgm:presLayoutVars>
          <dgm:bulletEnabled val="1"/>
        </dgm:presLayoutVars>
      </dgm:prSet>
      <dgm:spPr/>
    </dgm:pt>
    <dgm:pt modelId="{02F8B516-FDC7-4DFD-9ECF-3612DB216FA9}" type="pres">
      <dgm:prSet presAssocID="{F1389ACF-569F-4C1C-BF97-48ED014E0036}" presName="sibTrans" presStyleCnt="0"/>
      <dgm:spPr/>
    </dgm:pt>
    <dgm:pt modelId="{C19B8CB3-4510-4E49-85C2-D8A0764D83E3}" type="pres">
      <dgm:prSet presAssocID="{91F20E12-7BC3-423B-BA5E-5E2A9F3481DB}" presName="node" presStyleLbl="node1" presStyleIdx="3" presStyleCnt="8">
        <dgm:presLayoutVars>
          <dgm:bulletEnabled val="1"/>
        </dgm:presLayoutVars>
      </dgm:prSet>
      <dgm:spPr/>
    </dgm:pt>
    <dgm:pt modelId="{F421A646-4397-4EA7-82C8-33B0742A1787}" type="pres">
      <dgm:prSet presAssocID="{D09C5ACB-E52F-42F4-8137-9A8FE22D9D02}" presName="sibTrans" presStyleCnt="0"/>
      <dgm:spPr/>
    </dgm:pt>
    <dgm:pt modelId="{9067E567-E11F-4AC2-B9B7-8FAAAC2908B7}" type="pres">
      <dgm:prSet presAssocID="{9853B8BD-06E3-42D0-AD9D-90E643DE8C30}" presName="node" presStyleLbl="node1" presStyleIdx="4" presStyleCnt="8">
        <dgm:presLayoutVars>
          <dgm:bulletEnabled val="1"/>
        </dgm:presLayoutVars>
      </dgm:prSet>
      <dgm:spPr/>
    </dgm:pt>
    <dgm:pt modelId="{D2420509-8288-4C0A-8543-802942F33025}" type="pres">
      <dgm:prSet presAssocID="{A572985A-80B9-473F-ABE5-4FA29847C9BA}" presName="sibTrans" presStyleCnt="0"/>
      <dgm:spPr/>
    </dgm:pt>
    <dgm:pt modelId="{CF622B4A-B23B-4D52-B0CC-53B09C870CD6}" type="pres">
      <dgm:prSet presAssocID="{89163B6A-BE31-470B-82CE-C76AF4DF7306}" presName="node" presStyleLbl="node1" presStyleIdx="5" presStyleCnt="8">
        <dgm:presLayoutVars>
          <dgm:bulletEnabled val="1"/>
        </dgm:presLayoutVars>
      </dgm:prSet>
      <dgm:spPr/>
    </dgm:pt>
    <dgm:pt modelId="{44541A4A-0E1E-4A4D-B40A-48C8D9584190}" type="pres">
      <dgm:prSet presAssocID="{ADC5E25D-49CE-4731-B568-E02120F25AF1}" presName="sibTrans" presStyleCnt="0"/>
      <dgm:spPr/>
    </dgm:pt>
    <dgm:pt modelId="{5FEB21D0-B4BF-45FB-A186-FF1374E28571}" type="pres">
      <dgm:prSet presAssocID="{06C14391-10FA-4AD8-BF76-B635F64208FC}" presName="node" presStyleLbl="node1" presStyleIdx="6" presStyleCnt="8">
        <dgm:presLayoutVars>
          <dgm:bulletEnabled val="1"/>
        </dgm:presLayoutVars>
      </dgm:prSet>
      <dgm:spPr/>
    </dgm:pt>
    <dgm:pt modelId="{6751F22D-F19B-4539-B24C-1C20BE13FB44}" type="pres">
      <dgm:prSet presAssocID="{9698AD3C-5231-4134-A5D7-518A0DE900EE}" presName="sibTrans" presStyleCnt="0"/>
      <dgm:spPr/>
    </dgm:pt>
    <dgm:pt modelId="{46CE50BB-00CC-4320-8E69-A1B62B8C4E75}" type="pres">
      <dgm:prSet presAssocID="{83812E51-D51E-4354-9D2E-2D0E4367CBE8}" presName="node" presStyleLbl="node1" presStyleIdx="7" presStyleCnt="8">
        <dgm:presLayoutVars>
          <dgm:bulletEnabled val="1"/>
        </dgm:presLayoutVars>
      </dgm:prSet>
      <dgm:spPr/>
    </dgm:pt>
  </dgm:ptLst>
  <dgm:cxnLst>
    <dgm:cxn modelId="{C9819002-CFD9-4023-A688-64FA5F120B49}" type="presOf" srcId="{89163B6A-BE31-470B-82CE-C76AF4DF7306}" destId="{CF622B4A-B23B-4D52-B0CC-53B09C870CD6}" srcOrd="0" destOrd="0" presId="urn:microsoft.com/office/officeart/2005/8/layout/default"/>
    <dgm:cxn modelId="{1F3B5407-0CB0-49EC-8DF6-97E76EE73F15}" srcId="{647308EB-931C-418A-828B-B422488C93EA}" destId="{9853B8BD-06E3-42D0-AD9D-90E643DE8C30}" srcOrd="4" destOrd="0" parTransId="{C90D68DC-B2B6-472F-9EED-7587B9237C68}" sibTransId="{A572985A-80B9-473F-ABE5-4FA29847C9BA}"/>
    <dgm:cxn modelId="{9884530B-B868-4856-8ABA-471F7105D97B}" srcId="{647308EB-931C-418A-828B-B422488C93EA}" destId="{06C14391-10FA-4AD8-BF76-B635F64208FC}" srcOrd="6" destOrd="0" parTransId="{7AFF2164-6637-4523-92D3-B8EF35ED2260}" sibTransId="{9698AD3C-5231-4134-A5D7-518A0DE900EE}"/>
    <dgm:cxn modelId="{6DF3021B-9D62-4E57-AE3A-B0BCC189D548}" type="presOf" srcId="{9853B8BD-06E3-42D0-AD9D-90E643DE8C30}" destId="{9067E567-E11F-4AC2-B9B7-8FAAAC2908B7}" srcOrd="0" destOrd="0" presId="urn:microsoft.com/office/officeart/2005/8/layout/default"/>
    <dgm:cxn modelId="{CB3D9221-9018-4625-94C6-0CF13E959ECE}" type="presOf" srcId="{2DAFCDD2-24EA-461A-A58E-3D962AE747E0}" destId="{8202F859-F1FA-47F8-AD86-A6AC0E4D6F54}" srcOrd="0" destOrd="0" presId="urn:microsoft.com/office/officeart/2005/8/layout/default"/>
    <dgm:cxn modelId="{D0E23B4A-2432-4D2E-8FC2-64BB6412D559}" type="presOf" srcId="{190C7167-E0DB-45FE-BFD5-D9FDF212ABB1}" destId="{3CB3C3C0-887A-453C-B84C-CE8966426A5C}" srcOrd="0" destOrd="0" presId="urn:microsoft.com/office/officeart/2005/8/layout/default"/>
    <dgm:cxn modelId="{3087F54E-BCDB-471D-8734-12FA916397E5}" type="presOf" srcId="{91F20E12-7BC3-423B-BA5E-5E2A9F3481DB}" destId="{C19B8CB3-4510-4E49-85C2-D8A0764D83E3}" srcOrd="0" destOrd="0" presId="urn:microsoft.com/office/officeart/2005/8/layout/default"/>
    <dgm:cxn modelId="{0949C253-9CB7-497B-94D3-2357F40F544E}" type="presOf" srcId="{647308EB-931C-418A-828B-B422488C93EA}" destId="{60BB683F-8EF8-423F-95C7-75FE489ED066}" srcOrd="0" destOrd="0" presId="urn:microsoft.com/office/officeart/2005/8/layout/default"/>
    <dgm:cxn modelId="{ADF8C458-A596-4EF1-B0E7-12932BD3DAE8}" srcId="{647308EB-931C-418A-828B-B422488C93EA}" destId="{91F20E12-7BC3-423B-BA5E-5E2A9F3481DB}" srcOrd="3" destOrd="0" parTransId="{A19AF7A3-C567-47DF-A884-F892B115248E}" sibTransId="{D09C5ACB-E52F-42F4-8137-9A8FE22D9D02}"/>
    <dgm:cxn modelId="{9842D182-5793-44DD-A164-59AAE6C50AE9}" srcId="{647308EB-931C-418A-828B-B422488C93EA}" destId="{89163B6A-BE31-470B-82CE-C76AF4DF7306}" srcOrd="5" destOrd="0" parTransId="{B1334BCD-62AE-41E6-84DE-DB42803456C3}" sibTransId="{ADC5E25D-49CE-4731-B568-E02120F25AF1}"/>
    <dgm:cxn modelId="{A9CC59B6-ED85-4562-B632-ECCFD12569C7}" srcId="{647308EB-931C-418A-828B-B422488C93EA}" destId="{2DAFCDD2-24EA-461A-A58E-3D962AE747E0}" srcOrd="2" destOrd="0" parTransId="{F1822FF1-B2D8-42B2-B284-BDD2F88412E9}" sibTransId="{F1389ACF-569F-4C1C-BF97-48ED014E0036}"/>
    <dgm:cxn modelId="{23295CC2-9118-421E-84DE-F423C04039FF}" srcId="{647308EB-931C-418A-828B-B422488C93EA}" destId="{6E5693A0-47DB-4E4E-A84B-4E4A96322595}" srcOrd="0" destOrd="0" parTransId="{F4D8C2C3-A757-422F-9906-A34A93ECB304}" sibTransId="{BE6B71EF-3567-4109-9015-BD1A323CC213}"/>
    <dgm:cxn modelId="{0B308DC9-F4AB-48A3-BA67-EFE22818D3E4}" srcId="{647308EB-931C-418A-828B-B422488C93EA}" destId="{83812E51-D51E-4354-9D2E-2D0E4367CBE8}" srcOrd="7" destOrd="0" parTransId="{FD383D75-08E9-4669-AB7C-AA00C444F673}" sibTransId="{1AF1D342-1872-4179-88E3-6E6D8602D09D}"/>
    <dgm:cxn modelId="{748965DA-659E-44E2-A1AD-0527CCC9E51E}" srcId="{647308EB-931C-418A-828B-B422488C93EA}" destId="{190C7167-E0DB-45FE-BFD5-D9FDF212ABB1}" srcOrd="1" destOrd="0" parTransId="{255AD8D4-5393-48B4-9A2C-CF1097A6F88D}" sibTransId="{AA0CEB7E-F0EB-4595-A7DC-2A4FF254B618}"/>
    <dgm:cxn modelId="{BC4913E8-9DAF-46EC-9326-5C28A37CB3BA}" type="presOf" srcId="{83812E51-D51E-4354-9D2E-2D0E4367CBE8}" destId="{46CE50BB-00CC-4320-8E69-A1B62B8C4E75}" srcOrd="0" destOrd="0" presId="urn:microsoft.com/office/officeart/2005/8/layout/default"/>
    <dgm:cxn modelId="{C83BAAED-6CC6-4E1A-BAFC-CA99F3A7055C}" type="presOf" srcId="{06C14391-10FA-4AD8-BF76-B635F64208FC}" destId="{5FEB21D0-B4BF-45FB-A186-FF1374E28571}" srcOrd="0" destOrd="0" presId="urn:microsoft.com/office/officeart/2005/8/layout/default"/>
    <dgm:cxn modelId="{6D3289FD-2F00-42E1-AE5A-BC117F3D9AB4}" type="presOf" srcId="{6E5693A0-47DB-4E4E-A84B-4E4A96322595}" destId="{3DFC7842-F374-48BD-A7E9-D899C0A25635}" srcOrd="0" destOrd="0" presId="urn:microsoft.com/office/officeart/2005/8/layout/default"/>
    <dgm:cxn modelId="{3B9E4F84-A65C-4E20-A290-9F0E8BD2D526}" type="presParOf" srcId="{60BB683F-8EF8-423F-95C7-75FE489ED066}" destId="{3DFC7842-F374-48BD-A7E9-D899C0A25635}" srcOrd="0" destOrd="0" presId="urn:microsoft.com/office/officeart/2005/8/layout/default"/>
    <dgm:cxn modelId="{6E08A985-E707-4F8E-9981-8382A01E81F4}" type="presParOf" srcId="{60BB683F-8EF8-423F-95C7-75FE489ED066}" destId="{F3925C0F-2B65-4DAF-B153-B03ACF654A37}" srcOrd="1" destOrd="0" presId="urn:microsoft.com/office/officeart/2005/8/layout/default"/>
    <dgm:cxn modelId="{65971EDC-BDB2-4930-B259-96FADD7490A5}" type="presParOf" srcId="{60BB683F-8EF8-423F-95C7-75FE489ED066}" destId="{3CB3C3C0-887A-453C-B84C-CE8966426A5C}" srcOrd="2" destOrd="0" presId="urn:microsoft.com/office/officeart/2005/8/layout/default"/>
    <dgm:cxn modelId="{E34B90EE-9940-4CCE-8046-A0024E89A41D}" type="presParOf" srcId="{60BB683F-8EF8-423F-95C7-75FE489ED066}" destId="{916227B4-C68C-4288-9583-A6201E5E1157}" srcOrd="3" destOrd="0" presId="urn:microsoft.com/office/officeart/2005/8/layout/default"/>
    <dgm:cxn modelId="{EEFAD709-74D5-4CA5-B7E2-DCD3D297BE2F}" type="presParOf" srcId="{60BB683F-8EF8-423F-95C7-75FE489ED066}" destId="{8202F859-F1FA-47F8-AD86-A6AC0E4D6F54}" srcOrd="4" destOrd="0" presId="urn:microsoft.com/office/officeart/2005/8/layout/default"/>
    <dgm:cxn modelId="{9FCD3AAF-2284-4C16-B1A4-89E6E37F70A1}" type="presParOf" srcId="{60BB683F-8EF8-423F-95C7-75FE489ED066}" destId="{02F8B516-FDC7-4DFD-9ECF-3612DB216FA9}" srcOrd="5" destOrd="0" presId="urn:microsoft.com/office/officeart/2005/8/layout/default"/>
    <dgm:cxn modelId="{7398D1A1-5098-48D4-84C8-177AFB268662}" type="presParOf" srcId="{60BB683F-8EF8-423F-95C7-75FE489ED066}" destId="{C19B8CB3-4510-4E49-85C2-D8A0764D83E3}" srcOrd="6" destOrd="0" presId="urn:microsoft.com/office/officeart/2005/8/layout/default"/>
    <dgm:cxn modelId="{E2E9A7CC-CEE8-4B6B-AD11-005B248488D4}" type="presParOf" srcId="{60BB683F-8EF8-423F-95C7-75FE489ED066}" destId="{F421A646-4397-4EA7-82C8-33B0742A1787}" srcOrd="7" destOrd="0" presId="urn:microsoft.com/office/officeart/2005/8/layout/default"/>
    <dgm:cxn modelId="{24FF8C14-B10A-4B83-A130-09D25164D445}" type="presParOf" srcId="{60BB683F-8EF8-423F-95C7-75FE489ED066}" destId="{9067E567-E11F-4AC2-B9B7-8FAAAC2908B7}" srcOrd="8" destOrd="0" presId="urn:microsoft.com/office/officeart/2005/8/layout/default"/>
    <dgm:cxn modelId="{7E811837-DC02-4F1B-88C3-E79E1B879528}" type="presParOf" srcId="{60BB683F-8EF8-423F-95C7-75FE489ED066}" destId="{D2420509-8288-4C0A-8543-802942F33025}" srcOrd="9" destOrd="0" presId="urn:microsoft.com/office/officeart/2005/8/layout/default"/>
    <dgm:cxn modelId="{FA30B646-5E80-415F-A21C-0AC4077557A1}" type="presParOf" srcId="{60BB683F-8EF8-423F-95C7-75FE489ED066}" destId="{CF622B4A-B23B-4D52-B0CC-53B09C870CD6}" srcOrd="10" destOrd="0" presId="urn:microsoft.com/office/officeart/2005/8/layout/default"/>
    <dgm:cxn modelId="{952D0A7A-D09A-45CE-A883-44B2EFD5C89F}" type="presParOf" srcId="{60BB683F-8EF8-423F-95C7-75FE489ED066}" destId="{44541A4A-0E1E-4A4D-B40A-48C8D9584190}" srcOrd="11" destOrd="0" presId="urn:microsoft.com/office/officeart/2005/8/layout/default"/>
    <dgm:cxn modelId="{C95727D5-B8E2-4B32-B053-6870E9FE45D6}" type="presParOf" srcId="{60BB683F-8EF8-423F-95C7-75FE489ED066}" destId="{5FEB21D0-B4BF-45FB-A186-FF1374E28571}" srcOrd="12" destOrd="0" presId="urn:microsoft.com/office/officeart/2005/8/layout/default"/>
    <dgm:cxn modelId="{D1888F02-EBDD-4C73-B91C-93CD8A55B85C}" type="presParOf" srcId="{60BB683F-8EF8-423F-95C7-75FE489ED066}" destId="{6751F22D-F19B-4539-B24C-1C20BE13FB44}" srcOrd="13" destOrd="0" presId="urn:microsoft.com/office/officeart/2005/8/layout/default"/>
    <dgm:cxn modelId="{E3DC7DA6-B126-4F88-B532-CD997D01B2C2}" type="presParOf" srcId="{60BB683F-8EF8-423F-95C7-75FE489ED066}" destId="{46CE50BB-00CC-4320-8E69-A1B62B8C4E7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ED51F-2F39-46A7-92A8-F321F440AF7B}">
      <dsp:nvSpPr>
        <dsp:cNvPr id="0" name=""/>
        <dsp:cNvSpPr/>
      </dsp:nvSpPr>
      <dsp:spPr>
        <a:xfrm>
          <a:off x="1004" y="832895"/>
          <a:ext cx="3526110" cy="223908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E9D4AC0-8DEF-4CFE-9938-CE4904F114DC}">
      <dsp:nvSpPr>
        <dsp:cNvPr id="0" name=""/>
        <dsp:cNvSpPr/>
      </dsp:nvSpPr>
      <dsp:spPr>
        <a:xfrm>
          <a:off x="392794" y="1205096"/>
          <a:ext cx="3526110" cy="22390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Christine May – Transition Co-ordinator </a:t>
          </a:r>
          <a:endParaRPr lang="en-US" sz="3300" kern="1200"/>
        </a:p>
      </dsp:txBody>
      <dsp:txXfrm>
        <a:off x="458374" y="1270676"/>
        <a:ext cx="3394950" cy="2107920"/>
      </dsp:txXfrm>
    </dsp:sp>
    <dsp:sp modelId="{29E2E798-BF1B-496F-874B-75132C3632B6}">
      <dsp:nvSpPr>
        <dsp:cNvPr id="0" name=""/>
        <dsp:cNvSpPr/>
      </dsp:nvSpPr>
      <dsp:spPr>
        <a:xfrm>
          <a:off x="4310695" y="832895"/>
          <a:ext cx="3526110" cy="223908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A09187D-61F9-484D-9765-5C1A887F6F29}">
      <dsp:nvSpPr>
        <dsp:cNvPr id="0" name=""/>
        <dsp:cNvSpPr/>
      </dsp:nvSpPr>
      <dsp:spPr>
        <a:xfrm>
          <a:off x="4702485" y="1205096"/>
          <a:ext cx="3526110" cy="22390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Hayley Palfreyman – Transition Social Worker</a:t>
          </a:r>
          <a:endParaRPr lang="en-US" sz="3300" kern="1200"/>
        </a:p>
      </dsp:txBody>
      <dsp:txXfrm>
        <a:off x="4768065" y="1270676"/>
        <a:ext cx="3394950" cy="2107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C7842-F374-48BD-A7E9-D899C0A25635}">
      <dsp:nvSpPr>
        <dsp:cNvPr id="0" name=""/>
        <dsp:cNvSpPr/>
      </dsp:nvSpPr>
      <dsp:spPr>
        <a:xfrm>
          <a:off x="694372" y="768"/>
          <a:ext cx="2137767" cy="12826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Q&amp;A Sessions</a:t>
          </a:r>
          <a:endParaRPr lang="en-US" sz="2400" kern="1200"/>
        </a:p>
      </dsp:txBody>
      <dsp:txXfrm>
        <a:off x="694372" y="768"/>
        <a:ext cx="2137767" cy="1282660"/>
      </dsp:txXfrm>
    </dsp:sp>
    <dsp:sp modelId="{3CB3C3C0-887A-453C-B84C-CE8966426A5C}">
      <dsp:nvSpPr>
        <dsp:cNvPr id="0" name=""/>
        <dsp:cNvSpPr/>
      </dsp:nvSpPr>
      <dsp:spPr>
        <a:xfrm>
          <a:off x="3045916" y="768"/>
          <a:ext cx="2137767" cy="12826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Woodlarks</a:t>
          </a:r>
          <a:endParaRPr lang="en-US" sz="2400" kern="1200"/>
        </a:p>
      </dsp:txBody>
      <dsp:txXfrm>
        <a:off x="3045916" y="768"/>
        <a:ext cx="2137767" cy="1282660"/>
      </dsp:txXfrm>
    </dsp:sp>
    <dsp:sp modelId="{8202F859-F1FA-47F8-AD86-A6AC0E4D6F54}">
      <dsp:nvSpPr>
        <dsp:cNvPr id="0" name=""/>
        <dsp:cNvSpPr/>
      </dsp:nvSpPr>
      <dsp:spPr>
        <a:xfrm>
          <a:off x="5397460" y="768"/>
          <a:ext cx="2137767" cy="12826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Transition Pathway being developed</a:t>
          </a:r>
          <a:endParaRPr lang="en-US" sz="2400" kern="1200"/>
        </a:p>
      </dsp:txBody>
      <dsp:txXfrm>
        <a:off x="5397460" y="768"/>
        <a:ext cx="2137767" cy="1282660"/>
      </dsp:txXfrm>
    </dsp:sp>
    <dsp:sp modelId="{C19B8CB3-4510-4E49-85C2-D8A0764D83E3}">
      <dsp:nvSpPr>
        <dsp:cNvPr id="0" name=""/>
        <dsp:cNvSpPr/>
      </dsp:nvSpPr>
      <dsp:spPr>
        <a:xfrm>
          <a:off x="694372" y="1497205"/>
          <a:ext cx="2137767" cy="12826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Transition week/weekend</a:t>
          </a:r>
          <a:endParaRPr lang="en-US" sz="2400" kern="1200"/>
        </a:p>
      </dsp:txBody>
      <dsp:txXfrm>
        <a:off x="694372" y="1497205"/>
        <a:ext cx="2137767" cy="1282660"/>
      </dsp:txXfrm>
    </dsp:sp>
    <dsp:sp modelId="{9067E567-E11F-4AC2-B9B7-8FAAAC2908B7}">
      <dsp:nvSpPr>
        <dsp:cNvPr id="0" name=""/>
        <dsp:cNvSpPr/>
      </dsp:nvSpPr>
      <dsp:spPr>
        <a:xfrm>
          <a:off x="3045916" y="1497205"/>
          <a:ext cx="2137767" cy="12826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Youth Group</a:t>
          </a:r>
          <a:endParaRPr lang="en-US" sz="2400" kern="1200"/>
        </a:p>
      </dsp:txBody>
      <dsp:txXfrm>
        <a:off x="3045916" y="1497205"/>
        <a:ext cx="2137767" cy="1282660"/>
      </dsp:txXfrm>
    </dsp:sp>
    <dsp:sp modelId="{CF622B4A-B23B-4D52-B0CC-53B09C870CD6}">
      <dsp:nvSpPr>
        <dsp:cNvPr id="0" name=""/>
        <dsp:cNvSpPr/>
      </dsp:nvSpPr>
      <dsp:spPr>
        <a:xfrm>
          <a:off x="5397460" y="1497205"/>
          <a:ext cx="2137767" cy="12826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1:1 support for families</a:t>
          </a:r>
          <a:endParaRPr lang="en-US" sz="2400" kern="1200"/>
        </a:p>
      </dsp:txBody>
      <dsp:txXfrm>
        <a:off x="5397460" y="1497205"/>
        <a:ext cx="2137767" cy="1282660"/>
      </dsp:txXfrm>
    </dsp:sp>
    <dsp:sp modelId="{5FEB21D0-B4BF-45FB-A186-FF1374E28571}">
      <dsp:nvSpPr>
        <dsp:cNvPr id="0" name=""/>
        <dsp:cNvSpPr/>
      </dsp:nvSpPr>
      <dsp:spPr>
        <a:xfrm>
          <a:off x="1870144" y="2993642"/>
          <a:ext cx="2137767" cy="12826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Graduation party </a:t>
          </a:r>
          <a:endParaRPr lang="en-US" sz="2400" kern="1200"/>
        </a:p>
      </dsp:txBody>
      <dsp:txXfrm>
        <a:off x="1870144" y="2993642"/>
        <a:ext cx="2137767" cy="1282660"/>
      </dsp:txXfrm>
    </dsp:sp>
    <dsp:sp modelId="{46CE50BB-00CC-4320-8E69-A1B62B8C4E75}">
      <dsp:nvSpPr>
        <dsp:cNvPr id="0" name=""/>
        <dsp:cNvSpPr/>
      </dsp:nvSpPr>
      <dsp:spPr>
        <a:xfrm>
          <a:off x="4221688" y="2993642"/>
          <a:ext cx="2137767" cy="128266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Transition Focus Group</a:t>
          </a:r>
          <a:endParaRPr lang="en-US" sz="2400" kern="1200"/>
        </a:p>
      </dsp:txBody>
      <dsp:txXfrm>
        <a:off x="4221688" y="2993642"/>
        <a:ext cx="2137767" cy="12826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F04C8C-3894-40CB-97B6-4F0EB8989C2C}" type="datetimeFigureOut">
              <a:rPr lang="en-GB" smtClean="0"/>
              <a:t>07/06/2023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357CBF-EC8A-458A-8AAD-56BB2A0A2B6A}" type="slidenum">
              <a:rPr lang="en-GB" smtClean="0"/>
              <a:t>‹#›</a:t>
            </a:fld>
            <a:endParaRPr lang="en-GB"/>
          </a:p>
        </p:txBody>
      </p:sp>
    </p:spTree>
    <p:extLst>
      <p:ext uri="{BB962C8B-B14F-4D97-AF65-F5344CB8AC3E}">
        <p14:creationId xmlns:p14="http://schemas.microsoft.com/office/powerpoint/2010/main" val="1669416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lgn="ctr">
              <a:defRPr sz="4400">
                <a:latin typeface="Guillon Black" pitchFamily="2" charset="0"/>
              </a:defRPr>
            </a:lvl1pPr>
          </a:lstStyle>
          <a:p>
            <a:r>
              <a:rPr lang="en-US" dirty="0"/>
              <a:t>Your presentation title </a:t>
            </a:r>
            <a:endParaRPr lang="en-GB" dirty="0"/>
          </a:p>
        </p:txBody>
      </p:sp>
      <p:sp>
        <p:nvSpPr>
          <p:cNvPr id="3" name="Subtitle 2"/>
          <p:cNvSpPr>
            <a:spLocks noGrp="1"/>
          </p:cNvSpPr>
          <p:nvPr>
            <p:ph type="subTitle" idx="1" hasCustomPrompt="1"/>
          </p:nvPr>
        </p:nvSpPr>
        <p:spPr>
          <a:xfrm>
            <a:off x="1763688" y="3717032"/>
            <a:ext cx="5288632" cy="1152128"/>
          </a:xfrm>
          <a:prstGeom prst="rect">
            <a:avLst/>
          </a:prstGeom>
        </p:spPr>
        <p:txBody>
          <a:bodyPr>
            <a:normAutofit/>
          </a:bodyPr>
          <a:lstStyle>
            <a:lvl1pPr marL="0" indent="0" algn="ctr">
              <a:buNone/>
              <a:defRPr sz="2800">
                <a:solidFill>
                  <a:schemeClr val="bg1"/>
                </a:solidFill>
                <a:latin typeface="Guillon Demi"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further information</a:t>
            </a:r>
          </a:p>
        </p:txBody>
      </p:sp>
    </p:spTree>
    <p:extLst>
      <p:ext uri="{BB962C8B-B14F-4D97-AF65-F5344CB8AC3E}">
        <p14:creationId xmlns:p14="http://schemas.microsoft.com/office/powerpoint/2010/main" val="201444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42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800" b="0"/>
            </a:lvl1pPr>
          </a:lstStyle>
          <a:p>
            <a:r>
              <a:rPr lang="en-US" dirty="0"/>
              <a:t>Click to edit Master title style</a:t>
            </a:r>
            <a:endParaRPr lang="en-GB" dirty="0"/>
          </a:p>
        </p:txBody>
      </p:sp>
      <p:sp>
        <p:nvSpPr>
          <p:cNvPr id="3" name="Content Placeholder 2"/>
          <p:cNvSpPr>
            <a:spLocks noGrp="1"/>
          </p:cNvSpPr>
          <p:nvPr>
            <p:ph idx="1"/>
          </p:nvPr>
        </p:nvSpPr>
        <p:spPr>
          <a:xfrm>
            <a:off x="3575050" y="273051"/>
            <a:ext cx="5111750" cy="560422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1"/>
            <a:ext cx="3008313" cy="444217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818164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54020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En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552" y="2924944"/>
            <a:ext cx="8229600" cy="1143000"/>
          </a:xfrm>
          <a:prstGeom prst="rect">
            <a:avLst/>
          </a:prstGeom>
        </p:spPr>
        <p:txBody>
          <a:bodyPr/>
          <a:lstStyle>
            <a:lvl1pPr>
              <a:defRPr sz="3600" b="1">
                <a:latin typeface="Guillon Demi" pitchFamily="2" charset="0"/>
              </a:defRPr>
            </a:lvl1pPr>
          </a:lstStyle>
          <a:p>
            <a:r>
              <a:rPr lang="en-US" dirty="0"/>
              <a:t>Sign off – thank you, contact details </a:t>
            </a:r>
            <a:r>
              <a:rPr lang="en-US" dirty="0" err="1"/>
              <a:t>etc</a:t>
            </a:r>
            <a:endParaRPr lang="en-GB" dirty="0"/>
          </a:p>
        </p:txBody>
      </p:sp>
      <p:sp>
        <p:nvSpPr>
          <p:cNvPr id="6" name="Rectangle 5"/>
          <p:cNvSpPr/>
          <p:nvPr userDrawn="1"/>
        </p:nvSpPr>
        <p:spPr>
          <a:xfrm>
            <a:off x="683568" y="6237312"/>
            <a:ext cx="2374368" cy="276999"/>
          </a:xfrm>
          <a:prstGeom prst="rect">
            <a:avLst/>
          </a:prstGeom>
        </p:spPr>
        <p:txBody>
          <a:bodyPr wrap="none">
            <a:spAutoFit/>
          </a:bodyPr>
          <a:lstStyle/>
          <a:p>
            <a:r>
              <a:rPr lang="en-GB" baseline="30000" dirty="0">
                <a:solidFill>
                  <a:schemeClr val="bg1"/>
                </a:solidFill>
                <a:cs typeface="Arial" panose="020B0604020202020204" pitchFamily="34" charset="0"/>
              </a:rPr>
              <a:t>Registered</a:t>
            </a:r>
            <a:r>
              <a:rPr lang="en-GB" b="1" baseline="30000" dirty="0">
                <a:solidFill>
                  <a:schemeClr val="bg1"/>
                </a:solidFill>
                <a:cs typeface="Arial" panose="020B0604020202020204" pitchFamily="34" charset="0"/>
              </a:rPr>
              <a:t> </a:t>
            </a:r>
            <a:r>
              <a:rPr lang="en-GB" baseline="30000" dirty="0">
                <a:solidFill>
                  <a:schemeClr val="bg1"/>
                </a:solidFill>
                <a:cs typeface="Arial" panose="020B0604020202020204" pitchFamily="34" charset="0"/>
              </a:rPr>
              <a:t>Charity No. 1042495</a:t>
            </a:r>
          </a:p>
        </p:txBody>
      </p:sp>
    </p:spTree>
    <p:extLst>
      <p:ext uri="{BB962C8B-B14F-4D97-AF65-F5344CB8AC3E}">
        <p14:creationId xmlns:p14="http://schemas.microsoft.com/office/powerpoint/2010/main" val="175720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84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Guillon Black" pitchFamily="2"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Guillon Demi"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953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0599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472609"/>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255850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2770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1"/>
            <a:ext cx="4038600" cy="42770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9860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Two content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atin typeface="Guillon Demi"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atin typeface="Guillon Demi"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8890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86813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B3DF"/>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9086" y="5709138"/>
            <a:ext cx="3664913" cy="1060354"/>
          </a:xfrm>
          <a:prstGeom prst="rect">
            <a:avLst/>
          </a:prstGeom>
        </p:spPr>
      </p:pic>
    </p:spTree>
    <p:extLst>
      <p:ext uri="{BB962C8B-B14F-4D97-AF65-F5344CB8AC3E}">
        <p14:creationId xmlns:p14="http://schemas.microsoft.com/office/powerpoint/2010/main" val="181643755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xStyles>
    <p:titleStyle>
      <a:lvl1pPr algn="l" defTabSz="914400" rtl="0" eaLnBrk="1" latinLnBrk="0" hangingPunct="1">
        <a:spcBef>
          <a:spcPct val="0"/>
        </a:spcBef>
        <a:buNone/>
        <a:defRPr sz="60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lang="en-GB" sz="5000" b="0" i="0" u="none" strike="noStrike" kern="1200" baseline="0" smtClean="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1"/>
            <a:ext cx="8229600" cy="42770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9259" y="5733256"/>
            <a:ext cx="3664417" cy="1062000"/>
          </a:xfrm>
          <a:prstGeom prst="rect">
            <a:avLst/>
          </a:prstGeom>
        </p:spPr>
      </p:pic>
    </p:spTree>
    <p:extLst>
      <p:ext uri="{BB962C8B-B14F-4D97-AF65-F5344CB8AC3E}">
        <p14:creationId xmlns:p14="http://schemas.microsoft.com/office/powerpoint/2010/main" val="36550514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8" r:id="rId3"/>
    <p:sldLayoutId id="2147483672" r:id="rId4"/>
    <p:sldLayoutId id="2147483673" r:id="rId5"/>
    <p:sldLayoutId id="2147483674" r:id="rId6"/>
    <p:sldLayoutId id="2147483675" r:id="rId7"/>
    <p:sldLayoutId id="2147483676" r:id="rId8"/>
    <p:sldLayoutId id="2147483677" r:id="rId9"/>
  </p:sldLayoutIdLst>
  <p:txStyles>
    <p:titleStyle>
      <a:lvl1pPr algn="ctr" defTabSz="914400" rtl="0" eaLnBrk="1" latinLnBrk="0" hangingPunct="1">
        <a:spcBef>
          <a:spcPct val="0"/>
        </a:spcBef>
        <a:buNone/>
        <a:defRPr sz="4400" kern="1200">
          <a:solidFill>
            <a:srgbClr val="00B3DF"/>
          </a:solidFill>
          <a:latin typeface="Guillon Demi"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Guillon"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Guillon"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Guillon"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Guillon" pitchFamily="2" charset="0"/>
          <a:ea typeface="+mn-ea"/>
          <a:cs typeface="+mn-cs"/>
        </a:defRPr>
      </a:lvl4pPr>
      <a:lvl5pPr marL="2114550" indent="-285750" algn="l" defTabSz="914400" rtl="0" eaLnBrk="1" latinLnBrk="0" hangingPunct="1">
        <a:spcBef>
          <a:spcPct val="20000"/>
        </a:spcBef>
        <a:buFont typeface="Arial" panose="020B0604020202020204" pitchFamily="34" charset="0"/>
        <a:buChar char="•"/>
        <a:defRPr sz="1600" kern="1200">
          <a:solidFill>
            <a:schemeClr val="tx1"/>
          </a:solidFill>
          <a:latin typeface="Guillon"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togetherforshortlives.org.uk/get-support/supporting-you/family-resources/transition-to-adult-services-a-guide-for-parents/" TargetMode="External"/><Relationship Id="rId7" Type="http://schemas.openxmlformats.org/officeDocument/2006/relationships/hyperlink" Target="https://www.mencap.org.uk/advice-and-support/children-and-young-people/transition-adult-services" TargetMode="External"/><Relationship Id="rId2" Type="http://schemas.openxmlformats.org/officeDocument/2006/relationships/hyperlink" Target="https://contact.org.uk/help-for-families/information-advice-services/preparing-for-adult-life/" TargetMode="External"/><Relationship Id="rId1" Type="http://schemas.openxmlformats.org/officeDocument/2006/relationships/slideLayout" Target="../slideLayouts/slideLayout5.xml"/><Relationship Id="rId6" Type="http://schemas.openxmlformats.org/officeDocument/2006/relationships/hyperlink" Target="https://www.gov.uk/become-deputy" TargetMode="External"/><Relationship Id="rId5" Type="http://schemas.openxmlformats.org/officeDocument/2006/relationships/hyperlink" Target="https://www.gov.uk/become-appointee-for-someone-claiming-benefits" TargetMode="External"/><Relationship Id="rId4" Type="http://schemas.openxmlformats.org/officeDocument/2006/relationships/hyperlink" Target="https://workingfamilies.org.uk/publications/from-child-to-adul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ls.org.uk/" TargetMode="External"/><Relationship Id="rId2" Type="http://schemas.openxmlformats.org/officeDocument/2006/relationships/hyperlink" Target="https://res.cloudinary.com/studio-republic/images/v1631030520/DMD-Family-Folder-Adolescence-and-Adulthood-complete-reduced-size/DMD-Family-Folder-Adolescence-and-Adulthood-complete-reduced-size-pdf?_i=AA"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publicdomainpictures.net/en/view-image.php?image=222896&amp;picture=thank-you-milkshake-text-title" TargetMode="External"/><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en/view-image.php?image=277350&amp;picture=key-to-answer" TargetMode="External"/><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s7nn3/10295631824" TargetMode="External"/><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t>Welcome to the transition Question and Answer Session</a:t>
            </a:r>
          </a:p>
        </p:txBody>
      </p:sp>
      <p:sp>
        <p:nvSpPr>
          <p:cNvPr id="3" name="Subtitle 2"/>
          <p:cNvSpPr>
            <a:spLocks noGrp="1"/>
          </p:cNvSpPr>
          <p:nvPr>
            <p:ph type="subTitle" idx="1"/>
          </p:nvPr>
        </p:nvSpPr>
        <p:spPr>
          <a:xfrm>
            <a:off x="1763688" y="3717032"/>
            <a:ext cx="5288632" cy="1152128"/>
          </a:xfrm>
        </p:spPr>
        <p:txBody>
          <a:bodyPr>
            <a:normAutofit fontScale="85000" lnSpcReduction="20000"/>
          </a:bodyPr>
          <a:lstStyle/>
          <a:p>
            <a:r>
              <a:rPr lang="en-GB" dirty="0"/>
              <a:t>6</a:t>
            </a:r>
            <a:r>
              <a:rPr lang="en-GB" baseline="30000" dirty="0"/>
              <a:t>th</a:t>
            </a:r>
            <a:r>
              <a:rPr lang="en-GB" dirty="0"/>
              <a:t> June 2023 </a:t>
            </a:r>
          </a:p>
          <a:p>
            <a:r>
              <a:rPr lang="en-GB" dirty="0"/>
              <a:t> Hayley Palfreyman and</a:t>
            </a:r>
          </a:p>
          <a:p>
            <a:r>
              <a:rPr lang="en-GB" dirty="0"/>
              <a:t> Christine May</a:t>
            </a:r>
          </a:p>
        </p:txBody>
      </p:sp>
    </p:spTree>
    <p:extLst>
      <p:ext uri="{BB962C8B-B14F-4D97-AF65-F5344CB8AC3E}">
        <p14:creationId xmlns:p14="http://schemas.microsoft.com/office/powerpoint/2010/main" val="203669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573E-AF8B-C722-2EAA-895D18370AF6}"/>
              </a:ext>
            </a:extLst>
          </p:cNvPr>
          <p:cNvSpPr>
            <a:spLocks noGrp="1"/>
          </p:cNvSpPr>
          <p:nvPr>
            <p:ph type="title"/>
          </p:nvPr>
        </p:nvSpPr>
        <p:spPr/>
        <p:txBody>
          <a:bodyPr/>
          <a:lstStyle/>
          <a:p>
            <a:r>
              <a:rPr lang="en-GB" dirty="0"/>
              <a:t>Age 15</a:t>
            </a:r>
          </a:p>
        </p:txBody>
      </p:sp>
      <p:sp>
        <p:nvSpPr>
          <p:cNvPr id="3" name="Content Placeholder 2">
            <a:extLst>
              <a:ext uri="{FF2B5EF4-FFF2-40B4-BE49-F238E27FC236}">
                <a16:creationId xmlns:a16="http://schemas.microsoft.com/office/drawing/2014/main" id="{3FEBCFA5-30D6-310F-8D57-6E8FACF505D4}"/>
              </a:ext>
            </a:extLst>
          </p:cNvPr>
          <p:cNvSpPr>
            <a:spLocks noGrp="1"/>
          </p:cNvSpPr>
          <p:nvPr>
            <p:ph idx="1"/>
          </p:nvPr>
        </p:nvSpPr>
        <p:spPr/>
        <p:txBody>
          <a:bodyPr/>
          <a:lstStyle/>
          <a:p>
            <a:pPr marL="342900" lvl="0" indent="-342900">
              <a:lnSpc>
                <a:spcPct val="107000"/>
              </a:lnSpc>
              <a:spcAft>
                <a:spcPts val="800"/>
              </a:spcAft>
              <a:buFont typeface="Times New Roman" panose="02020603050405020304" pitchFamily="18" charset="0"/>
              <a:buChar char="•"/>
              <a:tabLst>
                <a:tab pos="457200" algn="l"/>
              </a:tabLst>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Education – Yearly EHCP meeting held. Next steps for education, including post 16 education provision and employability explored. EHCP updated.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Health - Discussions around transfer of care from paediatric to adult health services often begins. This is dependent on a number of factors and is based on the individual needs of the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195789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15F6-D992-8792-9323-96E98CA968BA}"/>
              </a:ext>
            </a:extLst>
          </p:cNvPr>
          <p:cNvSpPr>
            <a:spLocks noGrp="1"/>
          </p:cNvSpPr>
          <p:nvPr>
            <p:ph type="title"/>
          </p:nvPr>
        </p:nvSpPr>
        <p:spPr/>
        <p:txBody>
          <a:bodyPr/>
          <a:lstStyle/>
          <a:p>
            <a:r>
              <a:rPr lang="en-GB" dirty="0"/>
              <a:t>Age 16</a:t>
            </a:r>
          </a:p>
        </p:txBody>
      </p:sp>
      <p:sp>
        <p:nvSpPr>
          <p:cNvPr id="3" name="Content Placeholder 2">
            <a:extLst>
              <a:ext uri="{FF2B5EF4-FFF2-40B4-BE49-F238E27FC236}">
                <a16:creationId xmlns:a16="http://schemas.microsoft.com/office/drawing/2014/main" id="{DE589EDB-43D0-4B91-1839-27EC46AAB662}"/>
              </a:ext>
            </a:extLst>
          </p:cNvPr>
          <p:cNvSpPr>
            <a:spLocks noGrp="1"/>
          </p:cNvSpPr>
          <p:nvPr>
            <p:ph idx="1"/>
          </p:nvPr>
        </p:nvSpPr>
        <p:spPr/>
        <p:txBody>
          <a:bodyPr>
            <a:normAutofit fontScale="62500" lnSpcReduction="20000"/>
          </a:bodyPr>
          <a:lstStyle/>
          <a:p>
            <a:pPr marL="342900" lvl="0" indent="-342900">
              <a:lnSpc>
                <a:spcPct val="107000"/>
              </a:lnSpc>
              <a:spcAft>
                <a:spcPts val="800"/>
              </a:spcAft>
              <a:buFont typeface="Times New Roman" panose="02020603050405020304" pitchFamily="18" charset="0"/>
              <a:buChar char="•"/>
              <a:tabLst>
                <a:tab pos="457200" algn="l"/>
              </a:tabLst>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Education - EHCP meetings explore next steps for education, employability and EHCP updated.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Social Care – If a young person is known to a Local Authority Transition Team, A Care Act Assessment maybe completed at any stage between now and when the young person turns 18. This will look at the young person’s eligibility to receive adult social care services. This can lead to the development of a care and support plan.  Discussions between Social Care and the CHC often take place to agree who will fund packages of care.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Legal  -From 16 years of age, The Mental Capacity Act 2005 states that a young person should be ‘assumed to be competent to make their own decisions’, around all aspects of their lives, including their health. This means that their views should be sought by all professionals working with them.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Health – Between the ages of 16-17, the CHC should start to identify if a young person is eligible for adult CHC funded care and if appropriate a care and support plan should be developed in relation to the care package for the young person when they turn 18. A CHC funded care package from children’s CHC does not automatically mean that adult CHC funding will be agreed.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Health- Transition from paediatric health services to adult specialist consultants continues.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Finance - At 16 a young person can claim personal independence payment (PIP) which replaces Disability Living Allowance (DLA). They can be responsible for their own personal budgets and direct payments.  If the young person lacks Mental Capacity the parent/carer can apply to be an ‘appointee’ to manage the young person’s finances. The young person may be able to claim for help with travel costs to hospital appointments.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Hospice - If a young person aged 16+ receives in-house care from the hospice, a Mental Capacity Assessment is undertaken if it is felt that they lack the mental capacity to consent to a stay at the hospice.  We will make contact with families to complete a hospice transition assessment, if families are in agreement.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3625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CBFC-DB4B-1746-2E37-BC8F7F5AAAD8}"/>
              </a:ext>
            </a:extLst>
          </p:cNvPr>
          <p:cNvSpPr>
            <a:spLocks noGrp="1"/>
          </p:cNvSpPr>
          <p:nvPr>
            <p:ph type="title"/>
          </p:nvPr>
        </p:nvSpPr>
        <p:spPr/>
        <p:txBody>
          <a:bodyPr/>
          <a:lstStyle/>
          <a:p>
            <a:r>
              <a:rPr lang="en-GB" dirty="0"/>
              <a:t>Age 17</a:t>
            </a:r>
          </a:p>
        </p:txBody>
      </p:sp>
      <p:sp>
        <p:nvSpPr>
          <p:cNvPr id="3" name="Content Placeholder 2">
            <a:extLst>
              <a:ext uri="{FF2B5EF4-FFF2-40B4-BE49-F238E27FC236}">
                <a16:creationId xmlns:a16="http://schemas.microsoft.com/office/drawing/2014/main" id="{52B21827-00BC-6DC6-21B1-50EE8460609B}"/>
              </a:ext>
            </a:extLst>
          </p:cNvPr>
          <p:cNvSpPr>
            <a:spLocks noGrp="1"/>
          </p:cNvSpPr>
          <p:nvPr>
            <p:ph idx="1"/>
          </p:nvPr>
        </p:nvSpPr>
        <p:spPr/>
        <p:txBody>
          <a:bodyPr/>
          <a:lstStyle/>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Education – If in education, </a:t>
            </a: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 yearly EHCP meeting held. Next steps for education, including post 16 education provision and employability explored. EHCP updated.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Social Care - If not already undertaken a referral will be to adult social care or a transition team for a Care Act Assessment to be undertaken.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60031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37D2-DC08-35DD-FEFC-D76A8563568A}"/>
              </a:ext>
            </a:extLst>
          </p:cNvPr>
          <p:cNvSpPr>
            <a:spLocks noGrp="1"/>
          </p:cNvSpPr>
          <p:nvPr>
            <p:ph type="title"/>
          </p:nvPr>
        </p:nvSpPr>
        <p:spPr/>
        <p:txBody>
          <a:bodyPr/>
          <a:lstStyle/>
          <a:p>
            <a:r>
              <a:rPr lang="en-GB" dirty="0"/>
              <a:t>Age 18</a:t>
            </a:r>
          </a:p>
        </p:txBody>
      </p:sp>
      <p:sp>
        <p:nvSpPr>
          <p:cNvPr id="3" name="Content Placeholder 2">
            <a:extLst>
              <a:ext uri="{FF2B5EF4-FFF2-40B4-BE49-F238E27FC236}">
                <a16:creationId xmlns:a16="http://schemas.microsoft.com/office/drawing/2014/main" id="{E9C9380A-9DF2-625F-DBDC-F389E4793977}"/>
              </a:ext>
            </a:extLst>
          </p:cNvPr>
          <p:cNvSpPr>
            <a:spLocks noGrp="1"/>
          </p:cNvSpPr>
          <p:nvPr>
            <p:ph idx="1"/>
          </p:nvPr>
        </p:nvSpPr>
        <p:spPr/>
        <p:txBody>
          <a:bodyPr>
            <a:normAutofit fontScale="62500" lnSpcReduction="20000"/>
          </a:bodyPr>
          <a:lstStyle/>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Education – If in education, an annual review meeting will explore next steps into education, employment and adulthood.  The EHCP will be updated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Social Care – If identified as meeting criteria for the provision of a care package from social care, this is now likely to be arranged by adult services but a social worker from a transition team or adult social care team maybe allocated.  From 18 years, the young person' personal income is assessed in relation to payment for social care 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Social Care - Parents/carers should request a carer's assessment.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buFont typeface="Times New Roman" panose="02020603050405020304" pitchFamily="18" charset="0"/>
              <a:buChar char="•"/>
              <a:tabLst>
                <a:tab pos="457200" algn="l"/>
              </a:tabLst>
            </a:pPr>
            <a:r>
              <a:rPr lang="en-GB" sz="1800" dirty="0">
                <a:effectLst/>
                <a:latin typeface="Calibri" panose="020F0502020204030204" pitchFamily="34" charset="0"/>
                <a:ea typeface="Times New Roman" panose="02020603050405020304" pitchFamily="18" charset="0"/>
              </a:rPr>
              <a:t>Legal - The young person is now legally considered to be an adult. If a young person is assessed under the Mental Capacity Act as ‘lacking mental capacity’ to make decisions, legal advice can be sought around applying for a ‘Deputyship Order’ in relation to ‘property and financial affairs and/or personal welfare’. </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Health – Health care appointments should now be transferred to an adult health specialist. The GP will play a central role in the ongoing medical care needs of the young person when they become an adult. CHC funded care package should now transfer to adult CHC.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Financial - The young person may now be eligible for Universal Credit and other benefits in their own right. </a:t>
            </a: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If the young person lacks Mental Capacity the parent/carer can apply to be an ‘appointee’ to manage the young person’s finances.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Hospice – </a:t>
            </a:r>
            <a:r>
              <a:rPr lang="en-GB" sz="1800" dirty="0">
                <a:effectLst/>
                <a:latin typeface="Calibri" panose="020F0502020204030204" pitchFamily="34" charset="0"/>
                <a:ea typeface="Calibri" panose="020F0502020204030204" pitchFamily="34" charset="0"/>
                <a:cs typeface="Calibri" panose="020F0502020204030204" pitchFamily="34" charset="0"/>
              </a:rPr>
              <a:t>For in house stays in the hospice for young people over 18 years of age, if on completion of a Mental Capacity Assessment it is felt that the young person lacks mental capacity to consent to a stay at the hospice a Deprivation of Liberty Safeguards Referral is made by the hospice to the Local Authority where the young person normally resides (see additional guidance below around Dols).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69334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5814-B5E3-4A5F-45AE-02494E2FCE14}"/>
              </a:ext>
            </a:extLst>
          </p:cNvPr>
          <p:cNvSpPr>
            <a:spLocks noGrp="1"/>
          </p:cNvSpPr>
          <p:nvPr>
            <p:ph type="title"/>
          </p:nvPr>
        </p:nvSpPr>
        <p:spPr/>
        <p:txBody>
          <a:bodyPr/>
          <a:lstStyle/>
          <a:p>
            <a:r>
              <a:rPr lang="en-GB" dirty="0"/>
              <a:t>Age 19-21</a:t>
            </a:r>
          </a:p>
        </p:txBody>
      </p:sp>
      <p:sp>
        <p:nvSpPr>
          <p:cNvPr id="3" name="Content Placeholder 2">
            <a:extLst>
              <a:ext uri="{FF2B5EF4-FFF2-40B4-BE49-F238E27FC236}">
                <a16:creationId xmlns:a16="http://schemas.microsoft.com/office/drawing/2014/main" id="{A51A7196-6BCF-1489-3F9D-09C418E54D5F}"/>
              </a:ext>
            </a:extLst>
          </p:cNvPr>
          <p:cNvSpPr>
            <a:spLocks noGrp="1"/>
          </p:cNvSpPr>
          <p:nvPr>
            <p:ph idx="1"/>
          </p:nvPr>
        </p:nvSpPr>
        <p:spPr/>
        <p:txBody>
          <a:bodyPr/>
          <a:lstStyle/>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Education – If in education, an annual review meeting will explore next steps into education and employment.  The EHCP will be updated. The EHCP can continue until the young person is 25 years old.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Social care   - If required a social worker from a transition or adult social care team is allocated who is responsible for reviewing the social care package of care.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Health - Health care needs should now be transferred to an adult health specialist.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Hospice - Currently Shooting Star provides support to young people and their families up until the young person reaches their 21st Birthday. Where appropriate, from the age of 14, the hospice will explore with young people, their families and professionals, transition to adult hospice services or other specialist </a:t>
            </a:r>
            <a:r>
              <a:rPr lang="en-GB" sz="1800">
                <a:effectLst/>
                <a:latin typeface="Calibri" panose="020F0502020204030204" pitchFamily="34" charset="0"/>
                <a:ea typeface="Calibri" panose="020F0502020204030204" pitchFamily="34" charset="0"/>
                <a:cs typeface="Calibri" panose="020F0502020204030204" pitchFamily="34" charset="0"/>
              </a:rPr>
              <a:t>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59230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3955-43FF-466C-FECF-34FE22F0BFD7}"/>
              </a:ext>
            </a:extLst>
          </p:cNvPr>
          <p:cNvSpPr>
            <a:spLocks noGrp="1"/>
          </p:cNvSpPr>
          <p:nvPr>
            <p:ph type="title"/>
          </p:nvPr>
        </p:nvSpPr>
        <p:spPr/>
        <p:txBody>
          <a:bodyPr>
            <a:normAutofit fontScale="90000"/>
          </a:bodyPr>
          <a:lstStyle/>
          <a:p>
            <a:r>
              <a:rPr lang="en-GB" sz="4400" b="1" dirty="0">
                <a:effectLst/>
                <a:latin typeface="Calibri" panose="020F0502020204030204" pitchFamily="34" charset="0"/>
                <a:ea typeface="Calibri" panose="020F0502020204030204" pitchFamily="34" charset="0"/>
                <a:cs typeface="Calibri" panose="020F0502020204030204" pitchFamily="34" charset="0"/>
              </a:rPr>
              <a:t>Helpful Websites Exploring Transition</a:t>
            </a:r>
            <a:endParaRPr lang="en-GB" dirty="0"/>
          </a:p>
        </p:txBody>
      </p:sp>
      <p:sp>
        <p:nvSpPr>
          <p:cNvPr id="3" name="Content Placeholder 2">
            <a:extLst>
              <a:ext uri="{FF2B5EF4-FFF2-40B4-BE49-F238E27FC236}">
                <a16:creationId xmlns:a16="http://schemas.microsoft.com/office/drawing/2014/main" id="{2263D870-5581-728C-8142-0CFB0D37745C}"/>
              </a:ext>
            </a:extLst>
          </p:cNvPr>
          <p:cNvSpPr>
            <a:spLocks noGrp="1"/>
          </p:cNvSpPr>
          <p:nvPr>
            <p:ph idx="1"/>
          </p:nvPr>
        </p:nvSpPr>
        <p:spPr/>
        <p:txBody>
          <a:bodyPr>
            <a:normAutofit fontScale="70000" lnSpcReduction="20000"/>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Contact – Covers all aspects of supporting families who have a child with a disability – They have a specific section on transition  -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https://contact.org.uk/help-for-families/information-advice-services/preparing-for-adult-life/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Together for Short Lives – Cover all aspects of supporting families who have a child with a life limiting or life threatening health condition- They have a specific section on transition –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https://www.togetherforshortlives.org.uk/get-support/supporting-you/family-resources/transition-to-adult-services-a-guide-for-parents/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Working Families – Provide a range of support and guidance around finance and benefits – They have an excellent guide to finance and benefits for young people aged 16 +. This is from 2019 so amounts may have changed but the general guidance is helpful and clear around understanding benefits -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https://workingfamilies.org.uk/publications/from-child-to-adult/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Government website provide helpful guidance around applying to become an appointee and also a deputy.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buFont typeface="Times New Roman" panose="02020603050405020304" pitchFamily="18" charset="0"/>
              <a:buChar char="•"/>
              <a:tabLst>
                <a:tab pos="457200" algn="l"/>
              </a:tabLst>
            </a:pPr>
            <a:r>
              <a:rPr lang="en-GB" sz="1400" dirty="0">
                <a:effectLst/>
                <a:latin typeface="Calibri" panose="020F0502020204030204" pitchFamily="34" charset="0"/>
                <a:ea typeface="Calibri" panose="020F0502020204030204" pitchFamily="34" charset="0"/>
                <a:cs typeface="Calibri" panose="020F0502020204030204" pitchFamily="34" charset="0"/>
              </a:rPr>
              <a:t>Becoming an appointee - </a:t>
            </a: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https://www.gov.uk/become-appointee-for-someone-claiming-benefits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Aft>
                <a:spcPts val="800"/>
              </a:spcAft>
              <a:buFont typeface="Times New Roman" panose="02020603050405020304" pitchFamily="18" charset="0"/>
              <a:buChar char="•"/>
              <a:tabLst>
                <a:tab pos="457200" algn="l"/>
              </a:tabLst>
            </a:pPr>
            <a:r>
              <a:rPr lang="en-GB" sz="1400" dirty="0">
                <a:effectLst/>
                <a:latin typeface="Calibri" panose="020F0502020204030204" pitchFamily="34" charset="0"/>
                <a:ea typeface="Calibri" panose="020F0502020204030204" pitchFamily="34" charset="0"/>
                <a:cs typeface="Calibri" panose="020F0502020204030204" pitchFamily="34" charset="0"/>
              </a:rPr>
              <a:t>Applying to become a deputy - </a:t>
            </a: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https://www.gov.uk/become-deputy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MENCAP – Provide a wide range of accessible resources for young people and parents/carers around transition -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https://www.mencap.org.uk/advice-and-support/children-and-young-people/transition-adult-services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Helpful guide to explain Deprivation of Liberty Safeguards (Dols) - https://www.adass.org.uk/media/5896/quick-guide-to-deprivation-of-liberty-safeguards.pdf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3988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A653-B8CD-6642-700B-AF7F376578CA}"/>
              </a:ext>
            </a:extLst>
          </p:cNvPr>
          <p:cNvSpPr>
            <a:spLocks noGrp="1"/>
          </p:cNvSpPr>
          <p:nvPr>
            <p:ph type="title" idx="4294967295"/>
          </p:nvPr>
        </p:nvSpPr>
        <p:spPr>
          <a:xfrm>
            <a:off x="0" y="274638"/>
            <a:ext cx="8229600" cy="1143000"/>
          </a:xfrm>
        </p:spPr>
        <p:txBody>
          <a:bodyPr>
            <a:normAutofit fontScale="90000"/>
          </a:bodyPr>
          <a:lstStyle/>
          <a:p>
            <a:r>
              <a:rPr lang="en-GB" sz="4400" b="1" dirty="0">
                <a:effectLst/>
                <a:latin typeface="Calibri" panose="020F0502020204030204" pitchFamily="34" charset="0"/>
                <a:ea typeface="Calibri" panose="020F0502020204030204" pitchFamily="34" charset="0"/>
                <a:cs typeface="Calibri" panose="020F0502020204030204" pitchFamily="34" charset="0"/>
              </a:rPr>
              <a:t>Helpful Websites Exploring Transition</a:t>
            </a:r>
            <a:endParaRPr lang="en-GB" dirty="0"/>
          </a:p>
        </p:txBody>
      </p:sp>
      <p:sp>
        <p:nvSpPr>
          <p:cNvPr id="3" name="Content Placeholder 2">
            <a:extLst>
              <a:ext uri="{FF2B5EF4-FFF2-40B4-BE49-F238E27FC236}">
                <a16:creationId xmlns:a16="http://schemas.microsoft.com/office/drawing/2014/main" id="{11A44DAE-CD99-47B1-E2F0-EFA91F3EB8D8}"/>
              </a:ext>
            </a:extLst>
          </p:cNvPr>
          <p:cNvSpPr>
            <a:spLocks noGrp="1"/>
          </p:cNvSpPr>
          <p:nvPr>
            <p:ph idx="4294967295"/>
          </p:nvPr>
        </p:nvSpPr>
        <p:spPr>
          <a:xfrm>
            <a:off x="0" y="1600200"/>
            <a:ext cx="8229600" cy="4276725"/>
          </a:xfrm>
        </p:spPr>
        <p:txBody>
          <a:bodyPr/>
          <a:lstStyle/>
          <a:p>
            <a:r>
              <a:rPr lang="en-GB" dirty="0"/>
              <a:t>Duchenne UK – Whilst aimed at young people with DMD, this has links to really helpful resources such as holidays, education - </a:t>
            </a:r>
            <a:r>
              <a:rPr lang="en-GB" dirty="0">
                <a:hlinkClick r:id="rId2"/>
              </a:rPr>
              <a:t>DMD Leaflet</a:t>
            </a:r>
            <a:endParaRPr lang="en-GB" dirty="0"/>
          </a:p>
          <a:p>
            <a:endParaRPr lang="en-GB" dirty="0"/>
          </a:p>
          <a:p>
            <a:r>
              <a:rPr lang="en-GB" dirty="0"/>
              <a:t>Disability Law Service –provide free legal advice on community care, employment housing, welfare benefits to disabled people and their carers </a:t>
            </a:r>
            <a:r>
              <a:rPr lang="en-GB" dirty="0">
                <a:hlinkClick r:id="rId3"/>
              </a:rPr>
              <a:t>https://dls.org.uk/</a:t>
            </a:r>
            <a:r>
              <a:rPr lang="en-GB" dirty="0"/>
              <a:t> </a:t>
            </a:r>
          </a:p>
        </p:txBody>
      </p:sp>
    </p:spTree>
    <p:extLst>
      <p:ext uri="{BB962C8B-B14F-4D97-AF65-F5344CB8AC3E}">
        <p14:creationId xmlns:p14="http://schemas.microsoft.com/office/powerpoint/2010/main" val="207819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ainbow colored text on a white background&#10;&#10;Description automatically generated with low confidence">
            <a:extLst>
              <a:ext uri="{FF2B5EF4-FFF2-40B4-BE49-F238E27FC236}">
                <a16:creationId xmlns:a16="http://schemas.microsoft.com/office/drawing/2014/main" id="{E7F3E92B-226C-CD3E-47DA-878F0E5226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857250"/>
            <a:ext cx="9144000" cy="5020022"/>
          </a:xfrm>
          <a:prstGeom prst="rect">
            <a:avLst/>
          </a:prstGeom>
        </p:spPr>
      </p:pic>
    </p:spTree>
    <p:extLst>
      <p:ext uri="{BB962C8B-B14F-4D97-AF65-F5344CB8AC3E}">
        <p14:creationId xmlns:p14="http://schemas.microsoft.com/office/powerpoint/2010/main" val="84050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8D14-41F2-0458-C612-1D4AA2821F2C}"/>
              </a:ext>
            </a:extLst>
          </p:cNvPr>
          <p:cNvSpPr>
            <a:spLocks noGrp="1"/>
          </p:cNvSpPr>
          <p:nvPr>
            <p:ph type="title"/>
          </p:nvPr>
        </p:nvSpPr>
        <p:spPr/>
        <p:txBody>
          <a:bodyPr/>
          <a:lstStyle/>
          <a:p>
            <a:r>
              <a:rPr lang="en-GB" dirty="0"/>
              <a:t>Plan for the session </a:t>
            </a:r>
          </a:p>
        </p:txBody>
      </p:sp>
      <p:sp>
        <p:nvSpPr>
          <p:cNvPr id="3" name="Content Placeholder 2">
            <a:extLst>
              <a:ext uri="{FF2B5EF4-FFF2-40B4-BE49-F238E27FC236}">
                <a16:creationId xmlns:a16="http://schemas.microsoft.com/office/drawing/2014/main" id="{2CEECB39-8DBC-AFE8-039F-2DEED9163888}"/>
              </a:ext>
            </a:extLst>
          </p:cNvPr>
          <p:cNvSpPr>
            <a:spLocks noGrp="1"/>
          </p:cNvSpPr>
          <p:nvPr>
            <p:ph idx="1"/>
          </p:nvPr>
        </p:nvSpPr>
        <p:spPr/>
        <p:txBody>
          <a:bodyPr/>
          <a:lstStyle/>
          <a:p>
            <a:r>
              <a:rPr lang="en-GB" dirty="0"/>
              <a:t>Introductions</a:t>
            </a:r>
          </a:p>
          <a:p>
            <a:r>
              <a:rPr lang="en-GB" dirty="0"/>
              <a:t>Welcome to you</a:t>
            </a:r>
          </a:p>
          <a:p>
            <a:r>
              <a:rPr lang="en-GB" dirty="0"/>
              <a:t>What is happening within the hospice</a:t>
            </a:r>
          </a:p>
          <a:p>
            <a:r>
              <a:rPr lang="en-GB" dirty="0"/>
              <a:t>Your questions and answers</a:t>
            </a:r>
          </a:p>
          <a:p>
            <a:r>
              <a:rPr lang="en-GB" dirty="0"/>
              <a:t>What happens when</a:t>
            </a:r>
          </a:p>
          <a:p>
            <a:r>
              <a:rPr lang="en-GB" dirty="0"/>
              <a:t>Helpful Resources </a:t>
            </a:r>
          </a:p>
        </p:txBody>
      </p:sp>
    </p:spTree>
    <p:extLst>
      <p:ext uri="{BB962C8B-B14F-4D97-AF65-F5344CB8AC3E}">
        <p14:creationId xmlns:p14="http://schemas.microsoft.com/office/powerpoint/2010/main" val="336335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F0D1-B2A5-FC61-F041-EB8F8898C941}"/>
              </a:ext>
            </a:extLst>
          </p:cNvPr>
          <p:cNvSpPr>
            <a:spLocks noGrp="1"/>
          </p:cNvSpPr>
          <p:nvPr>
            <p:ph type="ctrTitle"/>
          </p:nvPr>
        </p:nvSpPr>
        <p:spPr>
          <a:xfrm>
            <a:off x="685800" y="2130425"/>
            <a:ext cx="7772400" cy="1470025"/>
          </a:xfrm>
        </p:spPr>
        <p:txBody>
          <a:bodyPr anchor="ctr">
            <a:normAutofit/>
          </a:bodyPr>
          <a:lstStyle/>
          <a:p>
            <a:r>
              <a:rPr lang="en-GB" dirty="0"/>
              <a:t>Is this session for you?</a:t>
            </a:r>
          </a:p>
        </p:txBody>
      </p:sp>
      <p:sp>
        <p:nvSpPr>
          <p:cNvPr id="3" name="Content Placeholder 2">
            <a:extLst>
              <a:ext uri="{FF2B5EF4-FFF2-40B4-BE49-F238E27FC236}">
                <a16:creationId xmlns:a16="http://schemas.microsoft.com/office/drawing/2014/main" id="{B2FEE09B-1A67-442A-2F77-1DD262B369EA}"/>
              </a:ext>
            </a:extLst>
          </p:cNvPr>
          <p:cNvSpPr>
            <a:spLocks noGrp="1"/>
          </p:cNvSpPr>
          <p:nvPr>
            <p:ph type="subTitle" idx="1"/>
          </p:nvPr>
        </p:nvSpPr>
        <p:spPr>
          <a:xfrm>
            <a:off x="1371600" y="3886200"/>
            <a:ext cx="6400800" cy="1752600"/>
          </a:xfrm>
        </p:spPr>
        <p:txBody>
          <a:bodyPr>
            <a:normAutofit/>
          </a:bodyPr>
          <a:lstStyle/>
          <a:p>
            <a:pPr>
              <a:lnSpc>
                <a:spcPct val="90000"/>
              </a:lnSpc>
            </a:pPr>
            <a:r>
              <a:rPr lang="en-GB" sz="2200" dirty="0"/>
              <a:t>The session is for the young people who use the hospice service and the people who are important to them.</a:t>
            </a:r>
          </a:p>
        </p:txBody>
      </p:sp>
    </p:spTree>
    <p:extLst>
      <p:ext uri="{BB962C8B-B14F-4D97-AF65-F5344CB8AC3E}">
        <p14:creationId xmlns:p14="http://schemas.microsoft.com/office/powerpoint/2010/main" val="6111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23B7-8203-91FC-DC75-1F729771DCD3}"/>
              </a:ext>
            </a:extLst>
          </p:cNvPr>
          <p:cNvSpPr>
            <a:spLocks noGrp="1"/>
          </p:cNvSpPr>
          <p:nvPr>
            <p:ph type="title"/>
          </p:nvPr>
        </p:nvSpPr>
        <p:spPr>
          <a:xfrm>
            <a:off x="457200" y="274638"/>
            <a:ext cx="8229600" cy="1143000"/>
          </a:xfrm>
        </p:spPr>
        <p:txBody>
          <a:bodyPr anchor="ctr">
            <a:normAutofit/>
          </a:bodyPr>
          <a:lstStyle/>
          <a:p>
            <a:r>
              <a:rPr lang="en-GB" dirty="0"/>
              <a:t>Introductions</a:t>
            </a:r>
          </a:p>
        </p:txBody>
      </p:sp>
      <p:graphicFrame>
        <p:nvGraphicFramePr>
          <p:cNvPr id="5" name="Content Placeholder 2">
            <a:extLst>
              <a:ext uri="{FF2B5EF4-FFF2-40B4-BE49-F238E27FC236}">
                <a16:creationId xmlns:a16="http://schemas.microsoft.com/office/drawing/2014/main" id="{5E61C83D-84E2-21D6-6DBE-3FF5F80262DD}"/>
              </a:ext>
            </a:extLst>
          </p:cNvPr>
          <p:cNvGraphicFramePr>
            <a:graphicFrameLocks noGrp="1"/>
          </p:cNvGraphicFramePr>
          <p:nvPr>
            <p:ph idx="1"/>
            <p:extLst>
              <p:ext uri="{D42A27DB-BD31-4B8C-83A1-F6EECF244321}">
                <p14:modId xmlns:p14="http://schemas.microsoft.com/office/powerpoint/2010/main" val="4294604148"/>
              </p:ext>
            </p:extLst>
          </p:nvPr>
        </p:nvGraphicFramePr>
        <p:xfrm>
          <a:off x="457200" y="1600201"/>
          <a:ext cx="8229600" cy="4277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731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20E612-7F21-274D-5327-DE2CEBAFCC6E}"/>
              </a:ext>
            </a:extLst>
          </p:cNvPr>
          <p:cNvSpPr>
            <a:spLocks noGrp="1"/>
          </p:cNvSpPr>
          <p:nvPr>
            <p:ph type="title"/>
          </p:nvPr>
        </p:nvSpPr>
        <p:spPr>
          <a:xfrm>
            <a:off x="457200" y="274638"/>
            <a:ext cx="8229600" cy="1143000"/>
          </a:xfrm>
        </p:spPr>
        <p:txBody>
          <a:bodyPr anchor="ctr">
            <a:normAutofit/>
          </a:bodyPr>
          <a:lstStyle/>
          <a:p>
            <a:pPr>
              <a:lnSpc>
                <a:spcPct val="90000"/>
              </a:lnSpc>
            </a:pPr>
            <a:r>
              <a:rPr lang="en-GB" sz="3700"/>
              <a:t>What is happening within the hospice?</a:t>
            </a:r>
          </a:p>
        </p:txBody>
      </p:sp>
      <p:graphicFrame>
        <p:nvGraphicFramePr>
          <p:cNvPr id="7" name="Content Placeholder 4">
            <a:extLst>
              <a:ext uri="{FF2B5EF4-FFF2-40B4-BE49-F238E27FC236}">
                <a16:creationId xmlns:a16="http://schemas.microsoft.com/office/drawing/2014/main" id="{D17C78DC-328A-4ED2-7F3C-DD3EAEE44C21}"/>
              </a:ext>
            </a:extLst>
          </p:cNvPr>
          <p:cNvGraphicFramePr>
            <a:graphicFrameLocks noGrp="1"/>
          </p:cNvGraphicFramePr>
          <p:nvPr>
            <p:ph idx="1"/>
            <p:extLst>
              <p:ext uri="{D42A27DB-BD31-4B8C-83A1-F6EECF244321}">
                <p14:modId xmlns:p14="http://schemas.microsoft.com/office/powerpoint/2010/main" val="2199186435"/>
              </p:ext>
            </p:extLst>
          </p:nvPr>
        </p:nvGraphicFramePr>
        <p:xfrm>
          <a:off x="457200" y="1600201"/>
          <a:ext cx="8229600" cy="4277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36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8D5C-4668-423A-AB85-40731556060B}"/>
              </a:ext>
            </a:extLst>
          </p:cNvPr>
          <p:cNvSpPr>
            <a:spLocks noGrp="1"/>
          </p:cNvSpPr>
          <p:nvPr>
            <p:ph type="title"/>
          </p:nvPr>
        </p:nvSpPr>
        <p:spPr/>
        <p:txBody>
          <a:bodyPr/>
          <a:lstStyle/>
          <a:p>
            <a:r>
              <a:rPr lang="en-GB" dirty="0"/>
              <a:t>Transition Pathway</a:t>
            </a:r>
          </a:p>
        </p:txBody>
      </p:sp>
      <p:graphicFrame>
        <p:nvGraphicFramePr>
          <p:cNvPr id="4" name="Content Placeholder 3">
            <a:extLst>
              <a:ext uri="{FF2B5EF4-FFF2-40B4-BE49-F238E27FC236}">
                <a16:creationId xmlns:a16="http://schemas.microsoft.com/office/drawing/2014/main" id="{C9F1CEB0-4392-50B2-5C2A-31137C8A2860}"/>
              </a:ext>
            </a:extLst>
          </p:cNvPr>
          <p:cNvGraphicFramePr>
            <a:graphicFrameLocks noGrp="1"/>
          </p:cNvGraphicFramePr>
          <p:nvPr>
            <p:ph idx="1"/>
            <p:extLst>
              <p:ext uri="{D42A27DB-BD31-4B8C-83A1-F6EECF244321}">
                <p14:modId xmlns:p14="http://schemas.microsoft.com/office/powerpoint/2010/main" val="2999037874"/>
              </p:ext>
            </p:extLst>
          </p:nvPr>
        </p:nvGraphicFramePr>
        <p:xfrm>
          <a:off x="457201" y="1520556"/>
          <a:ext cx="5122911" cy="4841116"/>
        </p:xfrm>
        <a:graphic>
          <a:graphicData uri="http://schemas.openxmlformats.org/drawingml/2006/table">
            <a:tbl>
              <a:tblPr firstRow="1" firstCol="1" bandRow="1">
                <a:tableStyleId>{5C22544A-7EE6-4342-B048-85BDC9FD1C3A}</a:tableStyleId>
              </a:tblPr>
              <a:tblGrid>
                <a:gridCol w="1180824">
                  <a:extLst>
                    <a:ext uri="{9D8B030D-6E8A-4147-A177-3AD203B41FA5}">
                      <a16:colId xmlns:a16="http://schemas.microsoft.com/office/drawing/2014/main" val="1989448377"/>
                    </a:ext>
                  </a:extLst>
                </a:gridCol>
                <a:gridCol w="3942087">
                  <a:extLst>
                    <a:ext uri="{9D8B030D-6E8A-4147-A177-3AD203B41FA5}">
                      <a16:colId xmlns:a16="http://schemas.microsoft.com/office/drawing/2014/main" val="2581945409"/>
                    </a:ext>
                  </a:extLst>
                </a:gridCol>
              </a:tblGrid>
              <a:tr h="767956">
                <a:tc>
                  <a:txBody>
                    <a:bodyPr/>
                    <a:lstStyle/>
                    <a:p>
                      <a:pPr>
                        <a:lnSpc>
                          <a:spcPct val="107000"/>
                        </a:lnSpc>
                        <a:spcAft>
                          <a:spcPts val="800"/>
                        </a:spcAft>
                      </a:pPr>
                      <a:r>
                        <a:rPr lang="en-GB" sz="1400" b="1" dirty="0">
                          <a:solidFill>
                            <a:schemeClr val="tx1"/>
                          </a:solidFill>
                          <a:effectLst/>
                        </a:rPr>
                        <a:t>Step 1</a:t>
                      </a:r>
                    </a:p>
                    <a:p>
                      <a:pPr>
                        <a:lnSpc>
                          <a:spcPct val="107000"/>
                        </a:lnSpc>
                        <a:spcAft>
                          <a:spcPts val="800"/>
                        </a:spcAft>
                      </a:pPr>
                      <a:r>
                        <a:rPr lang="en-GB" sz="1400" b="1" dirty="0">
                          <a:solidFill>
                            <a:schemeClr val="tx1"/>
                          </a:solidFill>
                          <a:effectLst/>
                        </a:rPr>
                        <a:t>Age 14</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tc>
                  <a:txBody>
                    <a:bodyPr/>
                    <a:lstStyle/>
                    <a:p>
                      <a:pPr>
                        <a:lnSpc>
                          <a:spcPct val="107000"/>
                        </a:lnSpc>
                        <a:spcAft>
                          <a:spcPts val="800"/>
                        </a:spcAft>
                      </a:pPr>
                      <a:r>
                        <a:rPr lang="en-GB" sz="1400" b="1" dirty="0">
                          <a:solidFill>
                            <a:schemeClr val="tx1"/>
                          </a:solidFill>
                          <a:effectLst/>
                        </a:rPr>
                        <a:t>Initial letter sent to family introducing transition at the hospice</a:t>
                      </a:r>
                    </a:p>
                    <a:p>
                      <a:pPr>
                        <a:lnSpc>
                          <a:spcPct val="107000"/>
                        </a:lnSpc>
                        <a:spcAft>
                          <a:spcPts val="800"/>
                        </a:spcAft>
                      </a:pPr>
                      <a:r>
                        <a:rPr lang="en-GB" sz="1400" b="1" dirty="0">
                          <a:solidFill>
                            <a:schemeClr val="tx1"/>
                          </a:solidFill>
                          <a:effectLst/>
                        </a:rPr>
                        <a:t> </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extLst>
                  <a:ext uri="{0D108BD9-81ED-4DB2-BD59-A6C34878D82A}">
                    <a16:rowId xmlns:a16="http://schemas.microsoft.com/office/drawing/2014/main" val="3147482275"/>
                  </a:ext>
                </a:extLst>
              </a:tr>
              <a:tr h="542142">
                <a:tc>
                  <a:txBody>
                    <a:bodyPr/>
                    <a:lstStyle/>
                    <a:p>
                      <a:pPr>
                        <a:lnSpc>
                          <a:spcPct val="107000"/>
                        </a:lnSpc>
                        <a:spcAft>
                          <a:spcPts val="800"/>
                        </a:spcAft>
                      </a:pPr>
                      <a:r>
                        <a:rPr lang="en-GB" sz="1400" b="1" dirty="0">
                          <a:solidFill>
                            <a:schemeClr val="tx1"/>
                          </a:solidFill>
                          <a:effectLst/>
                        </a:rPr>
                        <a:t>Step 2</a:t>
                      </a:r>
                    </a:p>
                    <a:p>
                      <a:pPr>
                        <a:lnSpc>
                          <a:spcPct val="107000"/>
                        </a:lnSpc>
                        <a:spcAft>
                          <a:spcPts val="800"/>
                        </a:spcAft>
                      </a:pPr>
                      <a:r>
                        <a:rPr lang="en-GB" sz="1400" b="1" dirty="0">
                          <a:solidFill>
                            <a:schemeClr val="tx1"/>
                          </a:solidFill>
                          <a:effectLst/>
                        </a:rPr>
                        <a:t>Age 14-21</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tc>
                  <a:txBody>
                    <a:bodyPr/>
                    <a:lstStyle/>
                    <a:p>
                      <a:pPr>
                        <a:lnSpc>
                          <a:spcPct val="107000"/>
                        </a:lnSpc>
                        <a:spcAft>
                          <a:spcPts val="800"/>
                        </a:spcAft>
                      </a:pPr>
                      <a:r>
                        <a:rPr lang="en-GB" sz="1400" b="1" dirty="0">
                          <a:solidFill>
                            <a:schemeClr val="tx1"/>
                          </a:solidFill>
                          <a:effectLst/>
                        </a:rPr>
                        <a:t>Young person and family invited to/attended transition events</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extLst>
                  <a:ext uri="{0D108BD9-81ED-4DB2-BD59-A6C34878D82A}">
                    <a16:rowId xmlns:a16="http://schemas.microsoft.com/office/drawing/2014/main" val="909117523"/>
                  </a:ext>
                </a:extLst>
              </a:tr>
              <a:tr h="542142">
                <a:tc>
                  <a:txBody>
                    <a:bodyPr/>
                    <a:lstStyle/>
                    <a:p>
                      <a:pPr>
                        <a:lnSpc>
                          <a:spcPct val="107000"/>
                        </a:lnSpc>
                        <a:spcAft>
                          <a:spcPts val="800"/>
                        </a:spcAft>
                      </a:pPr>
                      <a:r>
                        <a:rPr lang="en-GB" sz="1400" b="1" dirty="0">
                          <a:solidFill>
                            <a:schemeClr val="tx1"/>
                          </a:solidFill>
                          <a:effectLst/>
                        </a:rPr>
                        <a:t>Step 3 </a:t>
                      </a:r>
                    </a:p>
                    <a:p>
                      <a:pPr>
                        <a:lnSpc>
                          <a:spcPct val="107000"/>
                        </a:lnSpc>
                        <a:spcAft>
                          <a:spcPts val="800"/>
                        </a:spcAft>
                      </a:pPr>
                      <a:r>
                        <a:rPr lang="en-GB" sz="1400" b="1" dirty="0">
                          <a:solidFill>
                            <a:schemeClr val="tx1"/>
                          </a:solidFill>
                          <a:effectLst/>
                        </a:rPr>
                        <a:t>Age 14-21</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tc>
                  <a:txBody>
                    <a:bodyPr/>
                    <a:lstStyle/>
                    <a:p>
                      <a:pPr>
                        <a:lnSpc>
                          <a:spcPct val="107000"/>
                        </a:lnSpc>
                        <a:spcAft>
                          <a:spcPts val="800"/>
                        </a:spcAft>
                      </a:pPr>
                      <a:r>
                        <a:rPr lang="en-GB" sz="1400" b="1" dirty="0">
                          <a:solidFill>
                            <a:schemeClr val="tx1"/>
                          </a:solidFill>
                          <a:effectLst/>
                        </a:rPr>
                        <a:t>Transition newsletter sent to young person/family</a:t>
                      </a:r>
                    </a:p>
                    <a:p>
                      <a:pPr>
                        <a:lnSpc>
                          <a:spcPct val="107000"/>
                        </a:lnSpc>
                        <a:spcAft>
                          <a:spcPts val="800"/>
                        </a:spcAft>
                      </a:pPr>
                      <a:r>
                        <a:rPr lang="en-GB" sz="1400" b="1" dirty="0">
                          <a:solidFill>
                            <a:schemeClr val="tx1"/>
                          </a:solidFill>
                          <a:effectLst/>
                        </a:rPr>
                        <a:t> </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extLst>
                  <a:ext uri="{0D108BD9-81ED-4DB2-BD59-A6C34878D82A}">
                    <a16:rowId xmlns:a16="http://schemas.microsoft.com/office/drawing/2014/main" val="4012997051"/>
                  </a:ext>
                </a:extLst>
              </a:tr>
              <a:tr h="542142">
                <a:tc>
                  <a:txBody>
                    <a:bodyPr/>
                    <a:lstStyle/>
                    <a:p>
                      <a:pPr>
                        <a:lnSpc>
                          <a:spcPct val="107000"/>
                        </a:lnSpc>
                        <a:spcAft>
                          <a:spcPts val="800"/>
                        </a:spcAft>
                      </a:pPr>
                      <a:r>
                        <a:rPr lang="en-GB" sz="1400" b="1">
                          <a:solidFill>
                            <a:schemeClr val="tx1"/>
                          </a:solidFill>
                          <a:effectLst/>
                        </a:rPr>
                        <a:t>Step 4a</a:t>
                      </a:r>
                    </a:p>
                    <a:p>
                      <a:pPr>
                        <a:lnSpc>
                          <a:spcPct val="107000"/>
                        </a:lnSpc>
                        <a:spcAft>
                          <a:spcPts val="800"/>
                        </a:spcAft>
                      </a:pPr>
                      <a:r>
                        <a:rPr lang="en-GB" sz="1400" b="1">
                          <a:solidFill>
                            <a:schemeClr val="tx1"/>
                          </a:solidFill>
                          <a:effectLst/>
                        </a:rPr>
                        <a:t>Age 14-21</a:t>
                      </a:r>
                      <a:endParaRPr lang="en-GB"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tc>
                  <a:txBody>
                    <a:bodyPr/>
                    <a:lstStyle/>
                    <a:p>
                      <a:pPr>
                        <a:lnSpc>
                          <a:spcPct val="107000"/>
                        </a:lnSpc>
                        <a:spcAft>
                          <a:spcPts val="800"/>
                        </a:spcAft>
                      </a:pPr>
                      <a:r>
                        <a:rPr lang="en-GB" sz="1400" b="1" dirty="0">
                          <a:solidFill>
                            <a:schemeClr val="tx1"/>
                          </a:solidFill>
                          <a:effectLst/>
                        </a:rPr>
                        <a:t>Young person presented at the London and Surrey Specialist Transition Hospice Meeting </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extLst>
                  <a:ext uri="{0D108BD9-81ED-4DB2-BD59-A6C34878D82A}">
                    <a16:rowId xmlns:a16="http://schemas.microsoft.com/office/drawing/2014/main" val="1400153102"/>
                  </a:ext>
                </a:extLst>
              </a:tr>
              <a:tr h="542142">
                <a:tc>
                  <a:txBody>
                    <a:bodyPr/>
                    <a:lstStyle/>
                    <a:p>
                      <a:pPr>
                        <a:lnSpc>
                          <a:spcPct val="107000"/>
                        </a:lnSpc>
                        <a:spcAft>
                          <a:spcPts val="800"/>
                        </a:spcAft>
                      </a:pPr>
                      <a:r>
                        <a:rPr lang="en-GB" sz="1400" b="1">
                          <a:solidFill>
                            <a:schemeClr val="tx1"/>
                          </a:solidFill>
                          <a:effectLst/>
                        </a:rPr>
                        <a:t>Step 4b</a:t>
                      </a:r>
                    </a:p>
                    <a:p>
                      <a:pPr>
                        <a:lnSpc>
                          <a:spcPct val="107000"/>
                        </a:lnSpc>
                        <a:spcAft>
                          <a:spcPts val="800"/>
                        </a:spcAft>
                      </a:pPr>
                      <a:r>
                        <a:rPr lang="en-GB" sz="1400" b="1">
                          <a:solidFill>
                            <a:schemeClr val="tx1"/>
                          </a:solidFill>
                          <a:effectLst/>
                        </a:rPr>
                        <a:t>Age 14-21</a:t>
                      </a:r>
                      <a:endParaRPr lang="en-GB"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tc>
                  <a:txBody>
                    <a:bodyPr/>
                    <a:lstStyle/>
                    <a:p>
                      <a:pPr>
                        <a:lnSpc>
                          <a:spcPct val="107000"/>
                        </a:lnSpc>
                        <a:spcAft>
                          <a:spcPts val="800"/>
                        </a:spcAft>
                      </a:pPr>
                      <a:r>
                        <a:rPr lang="en-GB" sz="1400" b="1" dirty="0">
                          <a:solidFill>
                            <a:schemeClr val="tx1"/>
                          </a:solidFill>
                          <a:effectLst/>
                        </a:rPr>
                        <a:t>Young person presented at professional transition meeting </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extLst>
                  <a:ext uri="{0D108BD9-81ED-4DB2-BD59-A6C34878D82A}">
                    <a16:rowId xmlns:a16="http://schemas.microsoft.com/office/drawing/2014/main" val="1678605475"/>
                  </a:ext>
                </a:extLst>
              </a:tr>
              <a:tr h="542142">
                <a:tc>
                  <a:txBody>
                    <a:bodyPr/>
                    <a:lstStyle/>
                    <a:p>
                      <a:pPr>
                        <a:lnSpc>
                          <a:spcPct val="107000"/>
                        </a:lnSpc>
                        <a:spcAft>
                          <a:spcPts val="800"/>
                        </a:spcAft>
                      </a:pPr>
                      <a:r>
                        <a:rPr lang="en-GB" sz="1400" b="1" dirty="0">
                          <a:solidFill>
                            <a:schemeClr val="tx1"/>
                          </a:solidFill>
                          <a:effectLst/>
                        </a:rPr>
                        <a:t>Step 5</a:t>
                      </a:r>
                    </a:p>
                    <a:p>
                      <a:pPr>
                        <a:lnSpc>
                          <a:spcPct val="107000"/>
                        </a:lnSpc>
                        <a:spcAft>
                          <a:spcPts val="800"/>
                        </a:spcAft>
                      </a:pPr>
                      <a:r>
                        <a:rPr lang="en-GB" sz="1400" b="1" dirty="0">
                          <a:solidFill>
                            <a:schemeClr val="tx1"/>
                          </a:solidFill>
                          <a:effectLst/>
                        </a:rPr>
                        <a:t>Age 16</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tc>
                  <a:txBody>
                    <a:bodyPr/>
                    <a:lstStyle/>
                    <a:p>
                      <a:pPr>
                        <a:lnSpc>
                          <a:spcPct val="107000"/>
                        </a:lnSpc>
                        <a:spcAft>
                          <a:spcPts val="800"/>
                        </a:spcAft>
                      </a:pPr>
                      <a:r>
                        <a:rPr lang="en-GB" sz="1400" b="1" dirty="0">
                          <a:solidFill>
                            <a:schemeClr val="tx1"/>
                          </a:solidFill>
                          <a:effectLst/>
                        </a:rPr>
                        <a:t>Meeting with young person and family to start transition handover document</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extLst>
                  <a:ext uri="{0D108BD9-81ED-4DB2-BD59-A6C34878D82A}">
                    <a16:rowId xmlns:a16="http://schemas.microsoft.com/office/drawing/2014/main" val="1348489986"/>
                  </a:ext>
                </a:extLst>
              </a:tr>
              <a:tr h="767956">
                <a:tc>
                  <a:txBody>
                    <a:bodyPr/>
                    <a:lstStyle/>
                    <a:p>
                      <a:pPr>
                        <a:lnSpc>
                          <a:spcPct val="107000"/>
                        </a:lnSpc>
                        <a:spcAft>
                          <a:spcPts val="800"/>
                        </a:spcAft>
                      </a:pPr>
                      <a:r>
                        <a:rPr lang="en-GB" sz="1400" b="1" dirty="0">
                          <a:solidFill>
                            <a:schemeClr val="tx1"/>
                          </a:solidFill>
                          <a:effectLst/>
                        </a:rPr>
                        <a:t>Step 6</a:t>
                      </a:r>
                    </a:p>
                  </a:txBody>
                  <a:tcPr marL="56708" marR="56708" marT="0" marB="0">
                    <a:solidFill>
                      <a:schemeClr val="accent1">
                        <a:lumMod val="40000"/>
                        <a:lumOff val="60000"/>
                      </a:schemeClr>
                    </a:solidFill>
                  </a:tcPr>
                </a:tc>
                <a:tc>
                  <a:txBody>
                    <a:bodyPr/>
                    <a:lstStyle/>
                    <a:p>
                      <a:pPr>
                        <a:lnSpc>
                          <a:spcPct val="107000"/>
                        </a:lnSpc>
                        <a:spcAft>
                          <a:spcPts val="800"/>
                        </a:spcAft>
                      </a:pPr>
                      <a:r>
                        <a:rPr lang="en-GB" sz="1400" b="1" dirty="0">
                          <a:solidFill>
                            <a:schemeClr val="tx1"/>
                          </a:solidFill>
                          <a:effectLst/>
                        </a:rPr>
                        <a:t>Transition handover document fully completed and shared with young person, family and professionals</a:t>
                      </a:r>
                    </a:p>
                    <a:p>
                      <a:pPr>
                        <a:lnSpc>
                          <a:spcPct val="107000"/>
                        </a:lnSpc>
                        <a:spcAft>
                          <a:spcPts val="800"/>
                        </a:spcAft>
                      </a:pP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extLst>
                  <a:ext uri="{0D108BD9-81ED-4DB2-BD59-A6C34878D82A}">
                    <a16:rowId xmlns:a16="http://schemas.microsoft.com/office/drawing/2014/main" val="1615561593"/>
                  </a:ext>
                </a:extLst>
              </a:tr>
              <a:tr h="542142">
                <a:tc>
                  <a:txBody>
                    <a:bodyPr/>
                    <a:lstStyle/>
                    <a:p>
                      <a:pPr>
                        <a:lnSpc>
                          <a:spcPct val="107000"/>
                        </a:lnSpc>
                        <a:spcAft>
                          <a:spcPts val="800"/>
                        </a:spcAft>
                      </a:pPr>
                      <a:r>
                        <a:rPr lang="en-GB" sz="1400" b="1">
                          <a:solidFill>
                            <a:schemeClr val="tx1"/>
                          </a:solidFill>
                          <a:effectLst/>
                        </a:rPr>
                        <a:t>Step 7</a:t>
                      </a:r>
                      <a:endParaRPr lang="en-GB"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tc>
                  <a:txBody>
                    <a:bodyPr/>
                    <a:lstStyle/>
                    <a:p>
                      <a:pPr>
                        <a:lnSpc>
                          <a:spcPct val="107000"/>
                        </a:lnSpc>
                        <a:spcAft>
                          <a:spcPts val="800"/>
                        </a:spcAft>
                      </a:pPr>
                      <a:r>
                        <a:rPr lang="en-GB" sz="1400" b="1" dirty="0">
                          <a:solidFill>
                            <a:schemeClr val="tx1"/>
                          </a:solidFill>
                          <a:effectLst/>
                        </a:rPr>
                        <a:t>End of service </a:t>
                      </a:r>
                    </a:p>
                    <a:p>
                      <a:pPr>
                        <a:lnSpc>
                          <a:spcPct val="107000"/>
                        </a:lnSpc>
                        <a:spcAft>
                          <a:spcPts val="800"/>
                        </a:spcAft>
                      </a:pPr>
                      <a:r>
                        <a:rPr lang="en-GB" sz="1400" b="1" dirty="0">
                          <a:solidFill>
                            <a:schemeClr val="tx1"/>
                          </a:solidFill>
                          <a:effectLst/>
                        </a:rPr>
                        <a:t> </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08" marR="56708" marT="0" marB="0">
                    <a:solidFill>
                      <a:schemeClr val="accent1">
                        <a:lumMod val="40000"/>
                        <a:lumOff val="60000"/>
                      </a:schemeClr>
                    </a:solidFill>
                  </a:tcPr>
                </a:tc>
                <a:extLst>
                  <a:ext uri="{0D108BD9-81ED-4DB2-BD59-A6C34878D82A}">
                    <a16:rowId xmlns:a16="http://schemas.microsoft.com/office/drawing/2014/main" val="2307264860"/>
                  </a:ext>
                </a:extLst>
              </a:tr>
            </a:tbl>
          </a:graphicData>
        </a:graphic>
      </p:graphicFrame>
    </p:spTree>
    <p:extLst>
      <p:ext uri="{BB962C8B-B14F-4D97-AF65-F5344CB8AC3E}">
        <p14:creationId xmlns:p14="http://schemas.microsoft.com/office/powerpoint/2010/main" val="2159005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2EFE0-19D8-F34E-CDFA-D222DE9A5995}"/>
              </a:ext>
            </a:extLst>
          </p:cNvPr>
          <p:cNvSpPr>
            <a:spLocks noGrp="1"/>
          </p:cNvSpPr>
          <p:nvPr>
            <p:ph type="title"/>
          </p:nvPr>
        </p:nvSpPr>
        <p:spPr>
          <a:xfrm>
            <a:off x="457200" y="274638"/>
            <a:ext cx="8229600" cy="1143000"/>
          </a:xfrm>
        </p:spPr>
        <p:txBody>
          <a:bodyPr anchor="ctr">
            <a:normAutofit/>
          </a:bodyPr>
          <a:lstStyle/>
          <a:p>
            <a:r>
              <a:rPr lang="en-GB" dirty="0"/>
              <a:t>Your questions</a:t>
            </a:r>
            <a:endParaRPr lang="en-GB"/>
          </a:p>
        </p:txBody>
      </p:sp>
      <p:pic>
        <p:nvPicPr>
          <p:cNvPr id="7" name="Picture Placeholder 6" descr="A hand holding a key&#10;&#10;Description automatically generated with low confidence">
            <a:extLst>
              <a:ext uri="{FF2B5EF4-FFF2-40B4-BE49-F238E27FC236}">
                <a16:creationId xmlns:a16="http://schemas.microsoft.com/office/drawing/2014/main" id="{B1A22BD5-CAFD-4709-225D-34BEDC21BD4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0393"/>
          <a:stretch/>
        </p:blipFill>
        <p:spPr>
          <a:xfrm>
            <a:off x="457200" y="1600201"/>
            <a:ext cx="8229600" cy="4277072"/>
          </a:xfrm>
          <a:noFill/>
        </p:spPr>
      </p:pic>
    </p:spTree>
    <p:extLst>
      <p:ext uri="{BB962C8B-B14F-4D97-AF65-F5344CB8AC3E}">
        <p14:creationId xmlns:p14="http://schemas.microsoft.com/office/powerpoint/2010/main" val="389769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926F1E-96D0-D26D-4C59-D803155B6A64}"/>
              </a:ext>
            </a:extLst>
          </p:cNvPr>
          <p:cNvSpPr>
            <a:spLocks noGrp="1"/>
          </p:cNvSpPr>
          <p:nvPr>
            <p:ph type="title"/>
          </p:nvPr>
        </p:nvSpPr>
        <p:spPr>
          <a:xfrm>
            <a:off x="457200" y="274638"/>
            <a:ext cx="8229600" cy="1143000"/>
          </a:xfrm>
        </p:spPr>
        <p:txBody>
          <a:bodyPr anchor="ctr">
            <a:normAutofit/>
          </a:bodyPr>
          <a:lstStyle/>
          <a:p>
            <a:r>
              <a:rPr lang="en-US" dirty="0"/>
              <a:t>Timescales</a:t>
            </a:r>
          </a:p>
        </p:txBody>
      </p:sp>
      <p:pic>
        <p:nvPicPr>
          <p:cNvPr id="6" name="Content Placeholder 5" descr="A person walking up stairs&#10;&#10;Description automatically generated with low confidence">
            <a:extLst>
              <a:ext uri="{FF2B5EF4-FFF2-40B4-BE49-F238E27FC236}">
                <a16:creationId xmlns:a16="http://schemas.microsoft.com/office/drawing/2014/main" id="{E845A259-2712-1477-620D-A23DA2AB3D9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90750" y="2157412"/>
            <a:ext cx="4762500" cy="3162300"/>
          </a:xfrm>
        </p:spPr>
      </p:pic>
      <p:sp>
        <p:nvSpPr>
          <p:cNvPr id="7" name="TextBox 6">
            <a:extLst>
              <a:ext uri="{FF2B5EF4-FFF2-40B4-BE49-F238E27FC236}">
                <a16:creationId xmlns:a16="http://schemas.microsoft.com/office/drawing/2014/main" id="{7C871C66-E599-4211-ED2C-6630A45C2307}"/>
              </a:ext>
            </a:extLst>
          </p:cNvPr>
          <p:cNvSpPr txBox="1"/>
          <p:nvPr/>
        </p:nvSpPr>
        <p:spPr>
          <a:xfrm>
            <a:off x="2190750" y="5319712"/>
            <a:ext cx="4762500" cy="230832"/>
          </a:xfrm>
          <a:prstGeom prst="rect">
            <a:avLst/>
          </a:prstGeom>
          <a:noFill/>
        </p:spPr>
        <p:txBody>
          <a:bodyPr wrap="square" rtlCol="0">
            <a:spAutoFit/>
          </a:bodyPr>
          <a:lstStyle/>
          <a:p>
            <a:r>
              <a:rPr lang="en-GB" sz="900">
                <a:hlinkClick r:id="rId3" tooltip="https://www.flickr.com/photos/s7nn3/10295631824"/>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78381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B201-91E4-4042-39E7-CAD191AE0A53}"/>
              </a:ext>
            </a:extLst>
          </p:cNvPr>
          <p:cNvSpPr>
            <a:spLocks noGrp="1"/>
          </p:cNvSpPr>
          <p:nvPr>
            <p:ph type="title"/>
          </p:nvPr>
        </p:nvSpPr>
        <p:spPr/>
        <p:txBody>
          <a:bodyPr/>
          <a:lstStyle/>
          <a:p>
            <a:r>
              <a:rPr lang="en-GB" dirty="0"/>
              <a:t>Age 14</a:t>
            </a:r>
          </a:p>
        </p:txBody>
      </p:sp>
      <p:sp>
        <p:nvSpPr>
          <p:cNvPr id="3" name="Content Placeholder 2">
            <a:extLst>
              <a:ext uri="{FF2B5EF4-FFF2-40B4-BE49-F238E27FC236}">
                <a16:creationId xmlns:a16="http://schemas.microsoft.com/office/drawing/2014/main" id="{F1F52B5F-B278-38FF-F114-6D47246EC054}"/>
              </a:ext>
            </a:extLst>
          </p:cNvPr>
          <p:cNvSpPr>
            <a:spLocks noGrp="1"/>
          </p:cNvSpPr>
          <p:nvPr>
            <p:ph idx="1"/>
          </p:nvPr>
        </p:nvSpPr>
        <p:spPr/>
        <p:txBody>
          <a:bodyPr>
            <a:normAutofit fontScale="70000" lnSpcReduction="20000"/>
          </a:bodyPr>
          <a:lstStyle/>
          <a:p>
            <a:pPr marL="342900" lvl="0" indent="-342900">
              <a:lnSpc>
                <a:spcPct val="107000"/>
              </a:lnSpc>
              <a:spcAft>
                <a:spcPts val="800"/>
              </a:spcAft>
              <a:buFont typeface="Symbol" panose="05050102010706020507" pitchFamily="18" charset="2"/>
              <a:buChar char=""/>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Transition to adulthood planning starts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Education  - Education, Health, Care and Support Plans (EHCP) will be updated to start to consider the young person’s future wishes and needs. Where possible representatives from Education, Health and Social should be involved in attending EHCP meetings to help future planning.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Social Care – From 14 years of age young people identified as needing support with the transition into adulthood begin to be highlighted by children’s services to adult social care or a social care transition team.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Health - Young people identified as likely to be eligible for ongoing health support (packages of care) start to be highlighted to the Adult Continuing Healthcare Team (CHC). People aged 14 and over who have been assessed as having moderate, severe or profound learning disabilities, or people with a mild learning disability who have other complex health needs, are entitled to a free annual health check called a ‘learning disability health check’ which can be arranged through their GP practice.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Health - From the age of 14 young people, may start to be involved in discussions around Advance Care Planning in relation to their health needs. This is based on the individual needs and understanding of the young person and is done in partnership with the parents/carers.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GB" sz="18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Hospice – From the age of 14, young people and their families accessing Shooting Star will be contacted by the Hospice Transition Team and invited to Transition events and offered support. From 14 years of age professional discussions with adult hospice provisions may start to take place to explore eligibility for services once the young person turns 18 years of age.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529435419"/>
      </p:ext>
    </p:extLst>
  </p:cSld>
  <p:clrMapOvr>
    <a:masterClrMapping/>
  </p:clrMapOvr>
</p:sld>
</file>

<file path=ppt/theme/theme1.xml><?xml version="1.0" encoding="utf-8"?>
<a:theme xmlns:a="http://schemas.openxmlformats.org/drawingml/2006/main" name="Shooting Star Children's Hospice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hooting Star Children's Hospices">
      <a:majorFont>
        <a:latin typeface="Guillon Black"/>
        <a:ea typeface=""/>
        <a:cs typeface=""/>
      </a:majorFont>
      <a:minorFont>
        <a:latin typeface="Guill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ooting Star Children's Hospic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AAF400C800534DA0A9EDFC72F5BC12" ma:contentTypeVersion="9" ma:contentTypeDescription="Create a new document." ma:contentTypeScope="" ma:versionID="b984816db871bd66af797cd97b21885e">
  <xsd:schema xmlns:xsd="http://www.w3.org/2001/XMLSchema" xmlns:xs="http://www.w3.org/2001/XMLSchema" xmlns:p="http://schemas.microsoft.com/office/2006/metadata/properties" xmlns:ns2="30f8bd1b-aad5-45ff-8756-925996740170" xmlns:ns3="3009c049-a4fe-4a3a-8112-6c03dd864503" targetNamespace="http://schemas.microsoft.com/office/2006/metadata/properties" ma:root="true" ma:fieldsID="76b57d446f51f2d3fb07b4af557e0f5d" ns2:_="" ns3:_="">
    <xsd:import namespace="30f8bd1b-aad5-45ff-8756-925996740170"/>
    <xsd:import namespace="3009c049-a4fe-4a3a-8112-6c03dd8645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f8bd1b-aad5-45ff-8756-9259967401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09c049-a4fe-4a3a-8112-6c03dd86450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7D4325-5DC3-435B-AA61-86D9CAD6F90B}">
  <ds:schemaRefs>
    <ds:schemaRef ds:uri="http://schemas.microsoft.com/office/2006/metadata/properties"/>
    <ds:schemaRef ds:uri="http://schemas.microsoft.com/office/infopath/2007/PartnerControls"/>
    <ds:schemaRef ds:uri="73026e46-7d86-453b-859f-cf4f322b3f4a"/>
    <ds:schemaRef ds:uri="bef971ca-7da3-4a63-9866-5f6e97fc39ec"/>
  </ds:schemaRefs>
</ds:datastoreItem>
</file>

<file path=customXml/itemProps2.xml><?xml version="1.0" encoding="utf-8"?>
<ds:datastoreItem xmlns:ds="http://schemas.openxmlformats.org/officeDocument/2006/customXml" ds:itemID="{C8E75120-B653-4E6F-AD1B-975B0BA253C0}">
  <ds:schemaRefs>
    <ds:schemaRef ds:uri="http://schemas.microsoft.com/sharepoint/v3/contenttype/forms"/>
  </ds:schemaRefs>
</ds:datastoreItem>
</file>

<file path=customXml/itemProps3.xml><?xml version="1.0" encoding="utf-8"?>
<ds:datastoreItem xmlns:ds="http://schemas.openxmlformats.org/officeDocument/2006/customXml" ds:itemID="{DF0AFACB-9BF3-4E85-AC98-C55316CDECC3}"/>
</file>

<file path=docProps/app.xml><?xml version="1.0" encoding="utf-8"?>
<Properties xmlns="http://schemas.openxmlformats.org/officeDocument/2006/extended-properties" xmlns:vt="http://schemas.openxmlformats.org/officeDocument/2006/docPropsVTypes">
  <Template>Shooting Star Children's Hospices powerpoint BLANK template</Template>
  <TotalTime>179</TotalTime>
  <Words>1828</Words>
  <Application>Microsoft Office PowerPoint</Application>
  <PresentationFormat>On-screen Show (4:3)</PresentationFormat>
  <Paragraphs>101</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Guillon Black</vt:lpstr>
      <vt:lpstr>Calibri</vt:lpstr>
      <vt:lpstr>Symbol</vt:lpstr>
      <vt:lpstr>Guillon Demi</vt:lpstr>
      <vt:lpstr>Times New Roman</vt:lpstr>
      <vt:lpstr>Guillon</vt:lpstr>
      <vt:lpstr>Shooting Star Children's Hospices powerpoint template</vt:lpstr>
      <vt:lpstr>Shooting Star Children's Hospices</vt:lpstr>
      <vt:lpstr>Welcome to the transition Question and Answer Session</vt:lpstr>
      <vt:lpstr>Plan for the session </vt:lpstr>
      <vt:lpstr>Is this session for you?</vt:lpstr>
      <vt:lpstr>Introductions</vt:lpstr>
      <vt:lpstr>What is happening within the hospice?</vt:lpstr>
      <vt:lpstr>Transition Pathway</vt:lpstr>
      <vt:lpstr>Your questions</vt:lpstr>
      <vt:lpstr>Timescales</vt:lpstr>
      <vt:lpstr>Age 14</vt:lpstr>
      <vt:lpstr>Age 15</vt:lpstr>
      <vt:lpstr>Age 16</vt:lpstr>
      <vt:lpstr>Age 17</vt:lpstr>
      <vt:lpstr>Age 18</vt:lpstr>
      <vt:lpstr>Age 19-21</vt:lpstr>
      <vt:lpstr>Helpful Websites Exploring Transition</vt:lpstr>
      <vt:lpstr>Helpful Websites Exploring Transition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transition Question and Answer Session</dc:title>
  <dc:creator>Hayley Palfreyman</dc:creator>
  <cp:lastModifiedBy>Hayley Palfreyman</cp:lastModifiedBy>
  <cp:revision>2</cp:revision>
  <dcterms:created xsi:type="dcterms:W3CDTF">2023-06-05T10:30:59Z</dcterms:created>
  <dcterms:modified xsi:type="dcterms:W3CDTF">2023-06-07T13:49:13Z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0x0101009FAAF400C800534DA0A9EDFC72F5BC12</vt:lpwstr>
  </property>
  <property fmtid="{D5CDD505-2E9C-101B-9397-08002B2CF9AE}" pid="3" name="Order">
    <vt:r8>1200</vt:r8>
  </property>
</Properties>
</file>